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2" r:id="rId2"/>
  </p:sldMasterIdLst>
  <p:notesMasterIdLst>
    <p:notesMasterId r:id="rId16"/>
  </p:notesMasterIdLst>
  <p:handoutMasterIdLst>
    <p:handoutMasterId r:id="rId17"/>
  </p:handoutMasterIdLst>
  <p:sldIdLst>
    <p:sldId id="256" r:id="rId3"/>
    <p:sldId id="284" r:id="rId4"/>
    <p:sldId id="286" r:id="rId5"/>
    <p:sldId id="293" r:id="rId6"/>
    <p:sldId id="294" r:id="rId7"/>
    <p:sldId id="295" r:id="rId8"/>
    <p:sldId id="285" r:id="rId9"/>
    <p:sldId id="288" r:id="rId10"/>
    <p:sldId id="289" r:id="rId11"/>
    <p:sldId id="290" r:id="rId12"/>
    <p:sldId id="296" r:id="rId13"/>
    <p:sldId id="297" r:id="rId14"/>
    <p:sldId id="277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8">
          <p15:clr>
            <a:srgbClr val="A4A3A4"/>
          </p15:clr>
        </p15:guide>
        <p15:guide id="2" pos="379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4F5FB"/>
    <a:srgbClr val="C00000"/>
    <a:srgbClr val="F23C00"/>
    <a:srgbClr val="E73A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14" autoAdjust="0"/>
    <p:restoredTop sz="95238" autoAdjust="0"/>
  </p:normalViewPr>
  <p:slideViewPr>
    <p:cSldViewPr snapToGrid="0" snapToObjects="1">
      <p:cViewPr varScale="1">
        <p:scale>
          <a:sx n="68" d="100"/>
          <a:sy n="68" d="100"/>
        </p:scale>
        <p:origin x="777" y="51"/>
      </p:cViewPr>
      <p:guideLst>
        <p:guide orient="horz" pos="2168"/>
        <p:guide pos="379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38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28EAF2-6198-4C71-9C27-399475E358AE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A4C922-A303-4D47-8D4E-2C82B9E5C1D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F7A72C-FC22-46F0-9120-72B4100E268A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74392-D3FE-4AB9-836F-B1991B15A1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74392-D3FE-4AB9-836F-B1991B15A1C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74392-D3FE-4AB9-836F-B1991B15A1C3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Template/Home.shtml" TargetMode="External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hyperlink" Target="http://www.officeplus.cn/Template/Home.shtml" TargetMode="Externa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-3" y="2146300"/>
            <a:ext cx="5994400" cy="312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5994399" y="4226192"/>
            <a:ext cx="1155701" cy="10443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5994398" y="3181884"/>
            <a:ext cx="1155701" cy="10443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5994397" y="2146300"/>
            <a:ext cx="1155701" cy="104430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7150100" y="4226192"/>
            <a:ext cx="1155701" cy="10443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7150099" y="3181884"/>
            <a:ext cx="1155701" cy="104430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7150098" y="2146300"/>
            <a:ext cx="1155701" cy="10443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305798" y="4226192"/>
            <a:ext cx="1155701" cy="104430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8305797" y="3181884"/>
            <a:ext cx="1155701" cy="10443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8305796" y="2146300"/>
            <a:ext cx="1155701" cy="1044308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5994398" y="1101992"/>
            <a:ext cx="1155701" cy="10443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9474195" y="4226192"/>
            <a:ext cx="1155701" cy="10443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9474194" y="3181884"/>
            <a:ext cx="1155701" cy="1044308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9474194" y="1101992"/>
            <a:ext cx="1155701" cy="104430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10617194" y="2146300"/>
            <a:ext cx="1155701" cy="10443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24" name="文本占位符 21"/>
          <p:cNvSpPr>
            <a:spLocks noGrp="1"/>
          </p:cNvSpPr>
          <p:nvPr>
            <p:ph type="body" sz="quarter" idx="12" hasCustomPrompt="1"/>
          </p:nvPr>
        </p:nvSpPr>
        <p:spPr>
          <a:xfrm>
            <a:off x="571502" y="2191957"/>
            <a:ext cx="6565895" cy="204876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kumimoji="1" lang="zh-CN" altLang="en-US" sz="66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kumimoji="1" lang="en-US" altLang="zh-CN" sz="66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POWERPOINT</a:t>
            </a:r>
            <a:r>
              <a:rPr kumimoji="1" lang="zh-CN" altLang="en-US" sz="66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 </a:t>
            </a:r>
            <a:endParaRPr kumimoji="1" lang="en-US" altLang="zh-CN" sz="66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  <a:p>
            <a:r>
              <a:rPr kumimoji="1" lang="en-US" altLang="zh-CN" sz="66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TEMPLATE</a:t>
            </a:r>
            <a:endParaRPr kumimoji="1" lang="zh-CN" altLang="en-US" sz="66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25" name="文本占位符 21"/>
          <p:cNvSpPr>
            <a:spLocks noGrp="1"/>
          </p:cNvSpPr>
          <p:nvPr>
            <p:ph type="body" sz="quarter" idx="13" hasCustomPrompt="1"/>
          </p:nvPr>
        </p:nvSpPr>
        <p:spPr>
          <a:xfrm>
            <a:off x="571502" y="4106858"/>
            <a:ext cx="5016500" cy="4924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defTabSz="685800">
              <a:lnSpc>
                <a:spcPct val="130000"/>
              </a:lnSpc>
              <a:buNone/>
              <a:defRPr lang="zh-CN" altLang="en-US" sz="10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defRPr>
            </a:lvl1pPr>
          </a:lstStyle>
          <a:p>
            <a:pPr marL="0" lvl="0" defTabSz="685800">
              <a:lnSpc>
                <a:spcPct val="130000"/>
              </a:lnSpc>
            </a:pPr>
            <a:r>
              <a:rPr lang="zh-CN" altLang="en-US" dirty="0"/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dirty="0"/>
              <a:t>10</a:t>
            </a:r>
            <a:r>
              <a:rPr lang="zh-CN" altLang="en-US" dirty="0"/>
              <a:t>号字，</a:t>
            </a:r>
            <a:r>
              <a:rPr lang="en-US" altLang="zh-CN" dirty="0"/>
              <a:t>1.3</a:t>
            </a:r>
            <a:r>
              <a:rPr lang="zh-CN" altLang="en-US" dirty="0"/>
              <a:t>倍字间距。</a:t>
            </a:r>
          </a:p>
        </p:txBody>
      </p:sp>
      <p:sp>
        <p:nvSpPr>
          <p:cNvPr id="26" name="文本占位符 21"/>
          <p:cNvSpPr>
            <a:spLocks noGrp="1"/>
          </p:cNvSpPr>
          <p:nvPr>
            <p:ph type="body" sz="quarter" idx="14" hasCustomPrompt="1"/>
          </p:nvPr>
        </p:nvSpPr>
        <p:spPr>
          <a:xfrm>
            <a:off x="571502" y="4903454"/>
            <a:ext cx="2806700" cy="31392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1" lang="zh-CN" altLang="en-US" sz="16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en-US" altLang="zh-CN" sz="16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PRESENTED</a:t>
            </a:r>
            <a:r>
              <a:rPr kumimoji="1" lang="zh-CN" altLang="en-US" sz="16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 </a:t>
            </a:r>
            <a:r>
              <a:rPr kumimoji="1" lang="en-US" altLang="zh-CN" sz="16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BY</a:t>
            </a:r>
            <a:r>
              <a:rPr kumimoji="1" lang="zh-CN" altLang="en-US" sz="16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 </a:t>
            </a:r>
            <a:r>
              <a:rPr kumimoji="1" lang="en-US" altLang="zh-CN" sz="16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OfficePLUS</a:t>
            </a:r>
            <a:endParaRPr kumimoji="1" lang="zh-CN" altLang="en-US" sz="16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http://dc.officeplus.cn/t/33/CF843B91917E7B5BAA55EB332D396666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42"/>
          <a:stretch>
            <a:fillRect/>
          </a:stretch>
        </p:blipFill>
        <p:spPr bwMode="auto">
          <a:xfrm>
            <a:off x="0" y="0"/>
            <a:ext cx="5164244" cy="685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 userDrawn="1"/>
        </p:nvSpPr>
        <p:spPr>
          <a:xfrm>
            <a:off x="0" y="590550"/>
            <a:ext cx="1000125" cy="10001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b="1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0"/>
            <a:ext cx="1409700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1000125" y="590550"/>
            <a:ext cx="409575" cy="4095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1409700" y="590550"/>
            <a:ext cx="409575" cy="4095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>
            <a:off x="1000125" y="1181100"/>
            <a:ext cx="409575" cy="409575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1650205" y="831055"/>
            <a:ext cx="759619" cy="75961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 userDrawn="1"/>
        </p:nvSpPr>
        <p:spPr>
          <a:xfrm>
            <a:off x="2205036" y="626267"/>
            <a:ext cx="409575" cy="4095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964655" y="628386"/>
            <a:ext cx="39624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21" name="文本占位符 4"/>
          <p:cNvSpPr>
            <a:spLocks noGrp="1"/>
          </p:cNvSpPr>
          <p:nvPr>
            <p:ph type="body" sz="quarter" idx="13" hasCustomPrompt="1"/>
          </p:nvPr>
        </p:nvSpPr>
        <p:spPr>
          <a:xfrm>
            <a:off x="133614" y="666099"/>
            <a:ext cx="704850" cy="10895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7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5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 userDrawn="1"/>
        </p:nvSpPr>
        <p:spPr>
          <a:xfrm>
            <a:off x="2533650" y="1993900"/>
            <a:ext cx="5994400" cy="312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 userDrawn="1"/>
        </p:nvSpPr>
        <p:spPr>
          <a:xfrm>
            <a:off x="8528049" y="4073792"/>
            <a:ext cx="1155701" cy="104430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 userDrawn="1"/>
        </p:nvSpPr>
        <p:spPr>
          <a:xfrm>
            <a:off x="9683749" y="3029484"/>
            <a:ext cx="1155701" cy="104430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 userDrawn="1"/>
        </p:nvSpPr>
        <p:spPr>
          <a:xfrm>
            <a:off x="8540747" y="1985176"/>
            <a:ext cx="1155701" cy="10443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 userDrawn="1"/>
        </p:nvSpPr>
        <p:spPr>
          <a:xfrm>
            <a:off x="7321544" y="940868"/>
            <a:ext cx="1155701" cy="10443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 userDrawn="1"/>
        </p:nvSpPr>
        <p:spPr>
          <a:xfrm>
            <a:off x="1377948" y="4073792"/>
            <a:ext cx="1155701" cy="10443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 userDrawn="1"/>
        </p:nvSpPr>
        <p:spPr>
          <a:xfrm>
            <a:off x="1377947" y="3029484"/>
            <a:ext cx="1155701" cy="10443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0" hasCustomPrompt="1"/>
          </p:nvPr>
        </p:nvSpPr>
        <p:spPr>
          <a:xfrm>
            <a:off x="4100009" y="2197100"/>
            <a:ext cx="2861681" cy="2048766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kumimoji="1" lang="zh-CN" altLang="en-US" sz="6600" b="1" dirty="0">
                <a:solidFill>
                  <a:schemeClr val="bg1"/>
                </a:solidFill>
              </a:defRPr>
            </a:lvl1pPr>
          </a:lstStyle>
          <a:p>
            <a:pPr algn="ctr"/>
            <a:r>
              <a:rPr kumimoji="1" lang="en-US" altLang="zh-CN" sz="6600" b="1" dirty="0">
                <a:solidFill>
                  <a:schemeClr val="bg1"/>
                </a:solidFill>
              </a:rPr>
              <a:t>THANK</a:t>
            </a:r>
            <a:r>
              <a:rPr kumimoji="1" lang="zh-CN" altLang="en-US" sz="6600" b="1" dirty="0">
                <a:solidFill>
                  <a:schemeClr val="bg1"/>
                </a:solidFill>
              </a:rPr>
              <a:t> </a:t>
            </a:r>
            <a:endParaRPr kumimoji="1" lang="en-US" altLang="zh-CN" sz="6600" b="1" dirty="0">
              <a:solidFill>
                <a:schemeClr val="bg1"/>
              </a:solidFill>
            </a:endParaRPr>
          </a:p>
          <a:p>
            <a:pPr algn="ctr"/>
            <a:r>
              <a:rPr kumimoji="1" lang="en-US" altLang="zh-CN" sz="6600" b="1" dirty="0">
                <a:solidFill>
                  <a:schemeClr val="bg1"/>
                </a:solidFill>
              </a:rPr>
              <a:t>YOU!</a:t>
            </a:r>
            <a:endParaRPr kumimoji="1" lang="zh-CN" altLang="en-US" sz="6600" b="1" dirty="0">
              <a:solidFill>
                <a:schemeClr val="bg1"/>
              </a:solidFill>
            </a:endParaRPr>
          </a:p>
        </p:txBody>
      </p:sp>
      <p:sp>
        <p:nvSpPr>
          <p:cNvPr id="33" name="文本占位符 18"/>
          <p:cNvSpPr>
            <a:spLocks noGrp="1"/>
          </p:cNvSpPr>
          <p:nvPr>
            <p:ph type="body" sz="quarter" idx="11" hasCustomPrompt="1"/>
          </p:nvPr>
        </p:nvSpPr>
        <p:spPr>
          <a:xfrm>
            <a:off x="4348317" y="4525019"/>
            <a:ext cx="2365063" cy="31392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1" lang="zh-CN" altLang="en-US" sz="1600" dirty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en-US" altLang="zh-CN" sz="1600" dirty="0">
                <a:solidFill>
                  <a:schemeClr val="bg1"/>
                </a:solidFill>
              </a:rPr>
              <a:t>PRESENTED</a:t>
            </a:r>
            <a:r>
              <a:rPr kumimoji="1" lang="zh-CN" altLang="en-US" sz="1600" dirty="0">
                <a:solidFill>
                  <a:schemeClr val="bg1"/>
                </a:solidFill>
              </a:rPr>
              <a:t> </a:t>
            </a:r>
            <a:r>
              <a:rPr kumimoji="1" lang="en-US" altLang="zh-CN" sz="1600" dirty="0">
                <a:solidFill>
                  <a:schemeClr val="bg1"/>
                </a:solidFill>
              </a:rPr>
              <a:t>BY</a:t>
            </a:r>
            <a:r>
              <a:rPr kumimoji="1" lang="zh-CN" altLang="en-US" sz="1600" dirty="0">
                <a:solidFill>
                  <a:schemeClr val="bg1"/>
                </a:solidFill>
              </a:rPr>
              <a:t> </a:t>
            </a:r>
            <a:r>
              <a:rPr kumimoji="1" lang="en-US" altLang="zh-CN" sz="1600" dirty="0">
                <a:solidFill>
                  <a:schemeClr val="bg1"/>
                </a:solidFill>
              </a:rPr>
              <a:t>OfficePLUS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00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 1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00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文本框 11"/>
          <p:cNvSpPr txBox="1"/>
          <p:nvPr userDrawn="1"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 userDrawn="1"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40603" y="75987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00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 2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00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文本框 6"/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关注服务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: 圆角 3"/>
          <p:cNvSpPr/>
          <p:nvPr userDrawn="1"/>
        </p:nvSpPr>
        <p:spPr>
          <a:xfrm>
            <a:off x="1079465" y="1527629"/>
            <a:ext cx="3802742" cy="3802742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图片包含 纵横字谜, 文字&#10;&#10;已生成极高可信度的说明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8065" y="1756229"/>
            <a:ext cx="3345542" cy="3345542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/>
        </p:nvSpPr>
        <p:spPr>
          <a:xfrm>
            <a:off x="5239657" y="1566506"/>
            <a:ext cx="6013185" cy="3549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办公模板更新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微软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微信扫码关注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「 微软</a:t>
            </a:r>
            <a:r>
              <a:rPr lang="en-US" altLang="zh-CN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」服务号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7" name="图片 6">
            <a:hlinkClick r:id="rId3"/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使用小程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 userDrawn="1"/>
        </p:nvCxnSpPr>
        <p:spPr>
          <a:xfrm>
            <a:off x="0" y="657288"/>
            <a:ext cx="12192000" cy="0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 userDrawn="1"/>
        </p:nvSpPr>
        <p:spPr>
          <a:xfrm>
            <a:off x="0" y="3091547"/>
            <a:ext cx="12192000" cy="3766453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621395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: 圆角 8"/>
          <p:cNvSpPr/>
          <p:nvPr userDrawn="1"/>
        </p:nvSpPr>
        <p:spPr>
          <a:xfrm>
            <a:off x="4374467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656327" y="286129"/>
            <a:ext cx="8879354" cy="6701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zh-CN" altLang="en-US" sz="3200" b="1" ker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微信扫描小程序码，使用微软移动办公黑科技 </a:t>
            </a:r>
            <a:endParaRPr lang="en-US" sz="3200" b="1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 flipH="1">
            <a:off x="1523089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 userDrawn="1"/>
        </p:nvCxnSpPr>
        <p:spPr>
          <a:xfrm flipH="1">
            <a:off x="10402443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2"/>
          <p:cNvSpPr/>
          <p:nvPr userDrawn="1"/>
        </p:nvSpPr>
        <p:spPr>
          <a:xfrm>
            <a:off x="8159751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924" t="13924" r="13924" b="13924"/>
          <a:stretch>
            <a:fillRect/>
          </a:stretch>
        </p:blipFill>
        <p:spPr>
          <a:xfrm>
            <a:off x="4705130" y="1673081"/>
            <a:ext cx="2743200" cy="27432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439" r="14439"/>
          <a:stretch>
            <a:fillRect/>
          </a:stretch>
        </p:blipFill>
        <p:spPr>
          <a:xfrm>
            <a:off x="8519321" y="1673081"/>
            <a:ext cx="2743200" cy="27432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0965" y="1673081"/>
            <a:ext cx="2743200" cy="2743200"/>
          </a:xfrm>
          <a:prstGeom prst="rect">
            <a:avLst/>
          </a:prstGeom>
        </p:spPr>
      </p:pic>
      <p:sp>
        <p:nvSpPr>
          <p:cNvPr id="17" name="文本框 16"/>
          <p:cNvSpPr txBox="1"/>
          <p:nvPr userDrawn="1"/>
        </p:nvSpPr>
        <p:spPr>
          <a:xfrm>
            <a:off x="987447" y="5138740"/>
            <a:ext cx="2730235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在微信访问</a:t>
            </a:r>
            <a:r>
              <a:rPr lang="en-US" altLang="zh-CN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OneDrive</a:t>
            </a: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</a:t>
            </a:r>
            <a:endParaRPr lang="en-US" sz="2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 userDrawn="1"/>
        </p:nvSpPr>
        <p:spPr>
          <a:xfrm>
            <a:off x="4862328" y="5138740"/>
            <a:ext cx="2467342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让你的文档会说话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微软听听文档 」</a:t>
            </a: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8644425" y="5138740"/>
            <a:ext cx="2492990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你的文档创作小助手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微软小蜜 」</a:t>
            </a:r>
          </a:p>
        </p:txBody>
      </p:sp>
      <p:cxnSp>
        <p:nvCxnSpPr>
          <p:cNvPr id="20" name="直接连接符 19"/>
          <p:cNvCxnSpPr/>
          <p:nvPr userDrawn="1"/>
        </p:nvCxnSpPr>
        <p:spPr>
          <a:xfrm>
            <a:off x="419803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 userDrawn="1"/>
        </p:nvCxnSpPr>
        <p:spPr>
          <a:xfrm>
            <a:off x="797621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hlinkClick r:id="rId5"/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标注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2572589" y="759873"/>
            <a:ext cx="1402001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字体使用 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行距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背景图片出处</a:t>
            </a: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声明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4153010" y="759873"/>
            <a:ext cx="7074345" cy="4239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英文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cs typeface="Segoe UI Light" panose="020B0502040204020203"/>
              </a:rPr>
              <a:t>Calibri</a:t>
            </a: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中文 微软雅黑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正文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1.3</a:t>
            </a: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cn.bing.com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本网站所提供的任何信息内容（包括但不限于 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PPT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 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Word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 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文档、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Excel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 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图表、图片素材等）均受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中华人民共和国著作权法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信息网络传播权保护条例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(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包括图片或图表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)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不得被全部或部分的复制、传播、销售，否则将承担法律责任。</a:t>
            </a:r>
          </a:p>
        </p:txBody>
      </p:sp>
      <p:sp>
        <p:nvSpPr>
          <p:cNvPr id="13" name="矩形 12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OfficePLUS</a:t>
            </a: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项目录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972050" y="-1"/>
            <a:ext cx="7219950" cy="69342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3676650" y="-1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3676650" y="1158607"/>
            <a:ext cx="1295401" cy="1170543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676650" y="2317215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3676650" y="3475823"/>
            <a:ext cx="1295401" cy="118959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3676650" y="4665417"/>
            <a:ext cx="1295401" cy="117765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3676650" y="5843074"/>
            <a:ext cx="1295401" cy="117765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2381248" y="1158607"/>
            <a:ext cx="1295401" cy="117054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1085846" y="1158607"/>
            <a:ext cx="1295401" cy="117054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-209556" y="1146672"/>
            <a:ext cx="1295401" cy="1170543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 userDrawn="1"/>
        </p:nvSpPr>
        <p:spPr>
          <a:xfrm>
            <a:off x="1085846" y="0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4972053" y="1158607"/>
            <a:ext cx="7219947" cy="1170543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占位符 21"/>
          <p:cNvSpPr>
            <a:spLocks noGrp="1"/>
          </p:cNvSpPr>
          <p:nvPr>
            <p:ph type="body" sz="quarter" idx="11"/>
          </p:nvPr>
        </p:nvSpPr>
        <p:spPr>
          <a:xfrm>
            <a:off x="5181607" y="1365313"/>
            <a:ext cx="540596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4800" b="1" dirty="0">
                <a:solidFill>
                  <a:schemeClr val="bg1"/>
                </a:solidFill>
              </a:defRPr>
            </a:lvl1pPr>
          </a:lstStyle>
          <a:p>
            <a:pPr marL="0" lvl="0" defTabSz="914400"/>
            <a:endParaRPr lang="zh-CN" altLang="en-US" dirty="0"/>
          </a:p>
        </p:txBody>
      </p:sp>
      <p:sp>
        <p:nvSpPr>
          <p:cNvPr id="22" name="文本占位符 21"/>
          <p:cNvSpPr>
            <a:spLocks noGrp="1"/>
          </p:cNvSpPr>
          <p:nvPr>
            <p:ph type="body" sz="quarter" idx="12"/>
          </p:nvPr>
        </p:nvSpPr>
        <p:spPr>
          <a:xfrm>
            <a:off x="5181606" y="2625406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/>
            <a:endParaRPr lang="zh-CN" altLang="en-US" dirty="0"/>
          </a:p>
        </p:txBody>
      </p:sp>
      <p:sp>
        <p:nvSpPr>
          <p:cNvPr id="23" name="文本占位符 21"/>
          <p:cNvSpPr>
            <a:spLocks noGrp="1"/>
          </p:cNvSpPr>
          <p:nvPr>
            <p:ph type="body" sz="quarter" idx="13"/>
          </p:nvPr>
        </p:nvSpPr>
        <p:spPr>
          <a:xfrm>
            <a:off x="5181606" y="3373370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/>
            <a:endParaRPr lang="zh-CN" altLang="en-US" dirty="0"/>
          </a:p>
        </p:txBody>
      </p:sp>
      <p:sp>
        <p:nvSpPr>
          <p:cNvPr id="24" name="文本占位符 21"/>
          <p:cNvSpPr>
            <a:spLocks noGrp="1"/>
          </p:cNvSpPr>
          <p:nvPr>
            <p:ph type="body" sz="quarter" idx="14"/>
          </p:nvPr>
        </p:nvSpPr>
        <p:spPr>
          <a:xfrm>
            <a:off x="5181606" y="4121334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/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项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 userDrawn="1"/>
        </p:nvSpPr>
        <p:spPr>
          <a:xfrm>
            <a:off x="4972050" y="-1"/>
            <a:ext cx="7219950" cy="69342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 userDrawn="1"/>
        </p:nvSpPr>
        <p:spPr>
          <a:xfrm>
            <a:off x="3676650" y="-1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 userDrawn="1"/>
        </p:nvSpPr>
        <p:spPr>
          <a:xfrm>
            <a:off x="3676650" y="1158607"/>
            <a:ext cx="1295401" cy="1170543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 userDrawn="1"/>
        </p:nvSpPr>
        <p:spPr>
          <a:xfrm>
            <a:off x="3676650" y="2317215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 userDrawn="1"/>
        </p:nvSpPr>
        <p:spPr>
          <a:xfrm>
            <a:off x="3676650" y="3475823"/>
            <a:ext cx="1295401" cy="118959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 userDrawn="1"/>
        </p:nvSpPr>
        <p:spPr>
          <a:xfrm>
            <a:off x="3676650" y="4665417"/>
            <a:ext cx="1295401" cy="117765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 userDrawn="1"/>
        </p:nvSpPr>
        <p:spPr>
          <a:xfrm>
            <a:off x="3676650" y="5843074"/>
            <a:ext cx="1295401" cy="117765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 userDrawn="1"/>
        </p:nvSpPr>
        <p:spPr>
          <a:xfrm>
            <a:off x="2381248" y="1158607"/>
            <a:ext cx="1295401" cy="117054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 userDrawn="1"/>
        </p:nvSpPr>
        <p:spPr>
          <a:xfrm>
            <a:off x="1085846" y="1158607"/>
            <a:ext cx="1295401" cy="117054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 userDrawn="1"/>
        </p:nvSpPr>
        <p:spPr>
          <a:xfrm>
            <a:off x="-209556" y="1146672"/>
            <a:ext cx="1295401" cy="1170543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 userDrawn="1"/>
        </p:nvSpPr>
        <p:spPr>
          <a:xfrm>
            <a:off x="1085846" y="0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 userDrawn="1"/>
        </p:nvSpPr>
        <p:spPr>
          <a:xfrm>
            <a:off x="4972053" y="1158607"/>
            <a:ext cx="7219947" cy="1170543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占位符 21"/>
          <p:cNvSpPr>
            <a:spLocks noGrp="1"/>
          </p:cNvSpPr>
          <p:nvPr>
            <p:ph type="body" sz="quarter" idx="11"/>
          </p:nvPr>
        </p:nvSpPr>
        <p:spPr>
          <a:xfrm>
            <a:off x="5181607" y="1365313"/>
            <a:ext cx="540596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4800" b="1" dirty="0">
                <a:solidFill>
                  <a:schemeClr val="bg1"/>
                </a:solidFill>
              </a:defRPr>
            </a:lvl1pPr>
          </a:lstStyle>
          <a:p>
            <a:pPr marL="0" lvl="0" defTabSz="914400"/>
            <a:endParaRPr lang="zh-CN" altLang="en-US" dirty="0"/>
          </a:p>
        </p:txBody>
      </p:sp>
      <p:sp>
        <p:nvSpPr>
          <p:cNvPr id="29" name="文本占位符 21"/>
          <p:cNvSpPr>
            <a:spLocks noGrp="1"/>
          </p:cNvSpPr>
          <p:nvPr>
            <p:ph type="body" sz="quarter" idx="12"/>
          </p:nvPr>
        </p:nvSpPr>
        <p:spPr>
          <a:xfrm>
            <a:off x="5181606" y="2625406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/>
            <a:endParaRPr lang="zh-CN" altLang="en-US" dirty="0"/>
          </a:p>
        </p:txBody>
      </p:sp>
      <p:sp>
        <p:nvSpPr>
          <p:cNvPr id="30" name="文本占位符 21"/>
          <p:cNvSpPr>
            <a:spLocks noGrp="1"/>
          </p:cNvSpPr>
          <p:nvPr>
            <p:ph type="body" sz="quarter" idx="13"/>
          </p:nvPr>
        </p:nvSpPr>
        <p:spPr>
          <a:xfrm>
            <a:off x="5181606" y="3373370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/>
            <a:endParaRPr lang="zh-CN" altLang="en-US" dirty="0"/>
          </a:p>
        </p:txBody>
      </p:sp>
      <p:sp>
        <p:nvSpPr>
          <p:cNvPr id="31" name="文本占位符 21"/>
          <p:cNvSpPr>
            <a:spLocks noGrp="1"/>
          </p:cNvSpPr>
          <p:nvPr>
            <p:ph type="body" sz="quarter" idx="14"/>
          </p:nvPr>
        </p:nvSpPr>
        <p:spPr>
          <a:xfrm>
            <a:off x="5181606" y="4121334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/>
            <a:endParaRPr lang="zh-CN" altLang="en-US" dirty="0"/>
          </a:p>
        </p:txBody>
      </p:sp>
      <p:sp>
        <p:nvSpPr>
          <p:cNvPr id="32" name="文本占位符 21"/>
          <p:cNvSpPr>
            <a:spLocks noGrp="1"/>
          </p:cNvSpPr>
          <p:nvPr>
            <p:ph type="body" sz="quarter" idx="15"/>
          </p:nvPr>
        </p:nvSpPr>
        <p:spPr>
          <a:xfrm>
            <a:off x="5181606" y="4869298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/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五项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 userDrawn="1"/>
        </p:nvSpPr>
        <p:spPr>
          <a:xfrm>
            <a:off x="4972050" y="-1"/>
            <a:ext cx="7219950" cy="69342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 userDrawn="1"/>
        </p:nvSpPr>
        <p:spPr>
          <a:xfrm>
            <a:off x="3676650" y="-1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 userDrawn="1"/>
        </p:nvSpPr>
        <p:spPr>
          <a:xfrm>
            <a:off x="3676650" y="1158607"/>
            <a:ext cx="1295401" cy="1170543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 userDrawn="1"/>
        </p:nvSpPr>
        <p:spPr>
          <a:xfrm>
            <a:off x="3676650" y="2317215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 userDrawn="1"/>
        </p:nvSpPr>
        <p:spPr>
          <a:xfrm>
            <a:off x="3676650" y="3475823"/>
            <a:ext cx="1295401" cy="118959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 userDrawn="1"/>
        </p:nvSpPr>
        <p:spPr>
          <a:xfrm>
            <a:off x="3676650" y="4665417"/>
            <a:ext cx="1295401" cy="117765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 userDrawn="1"/>
        </p:nvSpPr>
        <p:spPr>
          <a:xfrm>
            <a:off x="3676650" y="5843074"/>
            <a:ext cx="1295401" cy="117765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 userDrawn="1"/>
        </p:nvSpPr>
        <p:spPr>
          <a:xfrm>
            <a:off x="2381248" y="1158607"/>
            <a:ext cx="1295401" cy="117054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 userDrawn="1"/>
        </p:nvSpPr>
        <p:spPr>
          <a:xfrm>
            <a:off x="1085846" y="1158607"/>
            <a:ext cx="1295401" cy="117054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 userDrawn="1"/>
        </p:nvSpPr>
        <p:spPr>
          <a:xfrm>
            <a:off x="-209556" y="1146672"/>
            <a:ext cx="1295401" cy="1170543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 userDrawn="1"/>
        </p:nvSpPr>
        <p:spPr>
          <a:xfrm>
            <a:off x="1085846" y="0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 userDrawn="1"/>
        </p:nvSpPr>
        <p:spPr>
          <a:xfrm>
            <a:off x="4972053" y="1158607"/>
            <a:ext cx="7219947" cy="1170543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占位符 21"/>
          <p:cNvSpPr>
            <a:spLocks noGrp="1"/>
          </p:cNvSpPr>
          <p:nvPr>
            <p:ph type="body" sz="quarter" idx="11"/>
          </p:nvPr>
        </p:nvSpPr>
        <p:spPr>
          <a:xfrm>
            <a:off x="5181607" y="1365313"/>
            <a:ext cx="540596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4800" b="1" dirty="0">
                <a:solidFill>
                  <a:schemeClr val="bg1"/>
                </a:solidFill>
              </a:defRPr>
            </a:lvl1pPr>
          </a:lstStyle>
          <a:p>
            <a:pPr marL="0" lvl="0" defTabSz="914400"/>
            <a:endParaRPr lang="zh-CN" altLang="en-US" dirty="0"/>
          </a:p>
        </p:txBody>
      </p:sp>
      <p:sp>
        <p:nvSpPr>
          <p:cNvPr id="22" name="文本占位符 21"/>
          <p:cNvSpPr>
            <a:spLocks noGrp="1"/>
          </p:cNvSpPr>
          <p:nvPr>
            <p:ph type="body" sz="quarter" idx="12"/>
          </p:nvPr>
        </p:nvSpPr>
        <p:spPr>
          <a:xfrm>
            <a:off x="5181606" y="2625406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/>
            <a:endParaRPr lang="zh-CN" altLang="en-US" dirty="0"/>
          </a:p>
        </p:txBody>
      </p:sp>
      <p:sp>
        <p:nvSpPr>
          <p:cNvPr id="23" name="文本占位符 21"/>
          <p:cNvSpPr>
            <a:spLocks noGrp="1"/>
          </p:cNvSpPr>
          <p:nvPr>
            <p:ph type="body" sz="quarter" idx="13"/>
          </p:nvPr>
        </p:nvSpPr>
        <p:spPr>
          <a:xfrm>
            <a:off x="5181606" y="3373370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/>
            <a:endParaRPr lang="zh-CN" altLang="en-US" dirty="0"/>
          </a:p>
        </p:txBody>
      </p:sp>
      <p:sp>
        <p:nvSpPr>
          <p:cNvPr id="24" name="文本占位符 21"/>
          <p:cNvSpPr>
            <a:spLocks noGrp="1"/>
          </p:cNvSpPr>
          <p:nvPr>
            <p:ph type="body" sz="quarter" idx="14"/>
          </p:nvPr>
        </p:nvSpPr>
        <p:spPr>
          <a:xfrm>
            <a:off x="5181606" y="4121334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/>
            <a:endParaRPr lang="zh-CN" altLang="en-US" dirty="0"/>
          </a:p>
        </p:txBody>
      </p:sp>
      <p:sp>
        <p:nvSpPr>
          <p:cNvPr id="25" name="文本占位符 21"/>
          <p:cNvSpPr>
            <a:spLocks noGrp="1"/>
          </p:cNvSpPr>
          <p:nvPr>
            <p:ph type="body" sz="quarter" idx="15"/>
          </p:nvPr>
        </p:nvSpPr>
        <p:spPr>
          <a:xfrm>
            <a:off x="5181606" y="4869298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/>
            <a:endParaRPr lang="zh-CN" altLang="en-US" dirty="0"/>
          </a:p>
        </p:txBody>
      </p:sp>
      <p:sp>
        <p:nvSpPr>
          <p:cNvPr id="26" name="文本占位符 21"/>
          <p:cNvSpPr>
            <a:spLocks noGrp="1"/>
          </p:cNvSpPr>
          <p:nvPr>
            <p:ph type="body" sz="quarter" idx="16"/>
          </p:nvPr>
        </p:nvSpPr>
        <p:spPr>
          <a:xfrm>
            <a:off x="5181606" y="5617262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/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六项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 userDrawn="1"/>
        </p:nvSpPr>
        <p:spPr>
          <a:xfrm>
            <a:off x="4972050" y="-1"/>
            <a:ext cx="7219950" cy="69342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 userDrawn="1"/>
        </p:nvSpPr>
        <p:spPr>
          <a:xfrm>
            <a:off x="3676650" y="-1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 userDrawn="1"/>
        </p:nvSpPr>
        <p:spPr>
          <a:xfrm>
            <a:off x="3676650" y="1158607"/>
            <a:ext cx="1295401" cy="1170543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 userDrawn="1"/>
        </p:nvSpPr>
        <p:spPr>
          <a:xfrm>
            <a:off x="3676650" y="2317215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 userDrawn="1"/>
        </p:nvSpPr>
        <p:spPr>
          <a:xfrm>
            <a:off x="3676650" y="3475823"/>
            <a:ext cx="1295401" cy="118959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 userDrawn="1"/>
        </p:nvSpPr>
        <p:spPr>
          <a:xfrm>
            <a:off x="3676650" y="4665417"/>
            <a:ext cx="1295401" cy="117765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 userDrawn="1"/>
        </p:nvSpPr>
        <p:spPr>
          <a:xfrm>
            <a:off x="3676650" y="5843074"/>
            <a:ext cx="1295401" cy="117765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/>
          <p:cNvSpPr/>
          <p:nvPr userDrawn="1"/>
        </p:nvSpPr>
        <p:spPr>
          <a:xfrm>
            <a:off x="2381248" y="1158607"/>
            <a:ext cx="1295401" cy="117054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/>
          <p:cNvSpPr/>
          <p:nvPr userDrawn="1"/>
        </p:nvSpPr>
        <p:spPr>
          <a:xfrm>
            <a:off x="1085846" y="1158607"/>
            <a:ext cx="1295401" cy="117054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/>
          <p:cNvSpPr/>
          <p:nvPr userDrawn="1"/>
        </p:nvSpPr>
        <p:spPr>
          <a:xfrm>
            <a:off x="-209556" y="1146672"/>
            <a:ext cx="1295401" cy="1170543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/>
          <p:cNvSpPr/>
          <p:nvPr userDrawn="1"/>
        </p:nvSpPr>
        <p:spPr>
          <a:xfrm>
            <a:off x="1085846" y="0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52"/>
          <p:cNvSpPr/>
          <p:nvPr userDrawn="1"/>
        </p:nvSpPr>
        <p:spPr>
          <a:xfrm>
            <a:off x="4972053" y="1158607"/>
            <a:ext cx="7219947" cy="1170543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占位符 21"/>
          <p:cNvSpPr>
            <a:spLocks noGrp="1"/>
          </p:cNvSpPr>
          <p:nvPr>
            <p:ph type="body" sz="quarter" idx="11"/>
          </p:nvPr>
        </p:nvSpPr>
        <p:spPr>
          <a:xfrm>
            <a:off x="5181607" y="1365313"/>
            <a:ext cx="540596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4800" b="1" dirty="0">
                <a:solidFill>
                  <a:schemeClr val="bg1"/>
                </a:solidFill>
              </a:defRPr>
            </a:lvl1pPr>
          </a:lstStyle>
          <a:p>
            <a:pPr marL="0" lvl="0" defTabSz="914400"/>
            <a:endParaRPr lang="zh-CN" altLang="en-US" dirty="0"/>
          </a:p>
        </p:txBody>
      </p:sp>
      <p:sp>
        <p:nvSpPr>
          <p:cNvPr id="22" name="文本占位符 21"/>
          <p:cNvSpPr>
            <a:spLocks noGrp="1"/>
          </p:cNvSpPr>
          <p:nvPr>
            <p:ph type="body" sz="quarter" idx="12"/>
          </p:nvPr>
        </p:nvSpPr>
        <p:spPr>
          <a:xfrm>
            <a:off x="5181606" y="2508676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/>
            <a:endParaRPr lang="zh-CN" altLang="en-US" dirty="0"/>
          </a:p>
        </p:txBody>
      </p:sp>
      <p:sp>
        <p:nvSpPr>
          <p:cNvPr id="23" name="文本占位符 21"/>
          <p:cNvSpPr>
            <a:spLocks noGrp="1"/>
          </p:cNvSpPr>
          <p:nvPr>
            <p:ph type="body" sz="quarter" idx="13"/>
          </p:nvPr>
        </p:nvSpPr>
        <p:spPr>
          <a:xfrm>
            <a:off x="5181606" y="3256640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/>
            <a:endParaRPr lang="zh-CN" altLang="en-US" dirty="0"/>
          </a:p>
        </p:txBody>
      </p:sp>
      <p:sp>
        <p:nvSpPr>
          <p:cNvPr id="24" name="文本占位符 21"/>
          <p:cNvSpPr>
            <a:spLocks noGrp="1"/>
          </p:cNvSpPr>
          <p:nvPr>
            <p:ph type="body" sz="quarter" idx="14"/>
          </p:nvPr>
        </p:nvSpPr>
        <p:spPr>
          <a:xfrm>
            <a:off x="5181606" y="4004604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/>
            <a:endParaRPr lang="zh-CN" altLang="en-US" dirty="0"/>
          </a:p>
        </p:txBody>
      </p:sp>
      <p:sp>
        <p:nvSpPr>
          <p:cNvPr id="25" name="文本占位符 21"/>
          <p:cNvSpPr>
            <a:spLocks noGrp="1"/>
          </p:cNvSpPr>
          <p:nvPr>
            <p:ph type="body" sz="quarter" idx="15"/>
          </p:nvPr>
        </p:nvSpPr>
        <p:spPr>
          <a:xfrm>
            <a:off x="5181606" y="4752568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/>
            <a:endParaRPr lang="zh-CN" altLang="en-US" dirty="0"/>
          </a:p>
        </p:txBody>
      </p:sp>
      <p:sp>
        <p:nvSpPr>
          <p:cNvPr id="26" name="文本占位符 21"/>
          <p:cNvSpPr>
            <a:spLocks noGrp="1"/>
          </p:cNvSpPr>
          <p:nvPr>
            <p:ph type="body" sz="quarter" idx="16"/>
          </p:nvPr>
        </p:nvSpPr>
        <p:spPr>
          <a:xfrm>
            <a:off x="5181606" y="5465653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/>
            <a:endParaRPr lang="zh-CN" altLang="en-US" dirty="0"/>
          </a:p>
        </p:txBody>
      </p:sp>
      <p:sp>
        <p:nvSpPr>
          <p:cNvPr id="27" name="文本占位符 21"/>
          <p:cNvSpPr>
            <a:spLocks noGrp="1"/>
          </p:cNvSpPr>
          <p:nvPr>
            <p:ph type="body" sz="quarter" idx="17"/>
          </p:nvPr>
        </p:nvSpPr>
        <p:spPr>
          <a:xfrm>
            <a:off x="5181606" y="6213617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/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590550"/>
            <a:ext cx="1000125" cy="10001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b="1" dirty="0"/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1409700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000125" y="590550"/>
            <a:ext cx="409575" cy="4095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409700" y="590550"/>
            <a:ext cx="409575" cy="4095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000125" y="1181100"/>
            <a:ext cx="409575" cy="409575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650205" y="831055"/>
            <a:ext cx="759619" cy="75961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2205036" y="626267"/>
            <a:ext cx="409575" cy="4095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 userDrawn="1"/>
        </p:nvSpPr>
        <p:spPr>
          <a:xfrm>
            <a:off x="1538288" y="2460973"/>
            <a:ext cx="1181100" cy="11811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3143249" y="3414714"/>
            <a:ext cx="1181100" cy="11811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2443162" y="2762250"/>
            <a:ext cx="1000125" cy="10001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b="1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648200" y="2948869"/>
            <a:ext cx="39624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7" name="文本占位符 2"/>
          <p:cNvSpPr>
            <a:spLocks noGrp="1"/>
          </p:cNvSpPr>
          <p:nvPr>
            <p:ph type="body" sz="quarter" idx="12" hasCustomPrompt="1"/>
          </p:nvPr>
        </p:nvSpPr>
        <p:spPr>
          <a:xfrm>
            <a:off x="4648200" y="3451157"/>
            <a:ext cx="5323573" cy="4924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号字，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1.3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倍字间距。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 hasCustomPrompt="1"/>
          </p:nvPr>
        </p:nvSpPr>
        <p:spPr>
          <a:xfrm>
            <a:off x="2590799" y="2761997"/>
            <a:ext cx="704850" cy="10895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7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0" y="590550"/>
            <a:ext cx="1000125" cy="10001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b="1" dirty="0"/>
          </a:p>
        </p:txBody>
      </p:sp>
      <p:sp>
        <p:nvSpPr>
          <p:cNvPr id="17" name="矩形 16"/>
          <p:cNvSpPr/>
          <p:nvPr userDrawn="1"/>
        </p:nvSpPr>
        <p:spPr>
          <a:xfrm>
            <a:off x="0" y="0"/>
            <a:ext cx="1409700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1000125" y="590550"/>
            <a:ext cx="409575" cy="4095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 userDrawn="1"/>
        </p:nvSpPr>
        <p:spPr>
          <a:xfrm>
            <a:off x="1409700" y="590550"/>
            <a:ext cx="409575" cy="4095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 userDrawn="1"/>
        </p:nvSpPr>
        <p:spPr>
          <a:xfrm>
            <a:off x="1000125" y="1181100"/>
            <a:ext cx="409575" cy="409575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1650205" y="831055"/>
            <a:ext cx="759619" cy="75961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 userDrawn="1"/>
        </p:nvSpPr>
        <p:spPr>
          <a:xfrm>
            <a:off x="2205036" y="626267"/>
            <a:ext cx="409575" cy="4095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964655" y="628386"/>
            <a:ext cx="39624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24" name="文本占位符 4"/>
          <p:cNvSpPr>
            <a:spLocks noGrp="1"/>
          </p:cNvSpPr>
          <p:nvPr>
            <p:ph type="body" sz="quarter" idx="13" hasCustomPrompt="1"/>
          </p:nvPr>
        </p:nvSpPr>
        <p:spPr>
          <a:xfrm>
            <a:off x="133614" y="666099"/>
            <a:ext cx="704850" cy="10895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7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角三角形 15"/>
          <p:cNvSpPr/>
          <p:nvPr/>
        </p:nvSpPr>
        <p:spPr>
          <a:xfrm>
            <a:off x="0" y="3453885"/>
            <a:ext cx="2032000" cy="2032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7" name="直角三角形 16"/>
          <p:cNvSpPr/>
          <p:nvPr/>
        </p:nvSpPr>
        <p:spPr>
          <a:xfrm rot="10800000">
            <a:off x="0" y="3453885"/>
            <a:ext cx="2032000" cy="20320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8" name="直角三角形 17"/>
          <p:cNvSpPr/>
          <p:nvPr/>
        </p:nvSpPr>
        <p:spPr>
          <a:xfrm rot="5400000">
            <a:off x="2032000" y="3453885"/>
            <a:ext cx="2032000" cy="2032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9" name="直角三角形 18"/>
          <p:cNvSpPr/>
          <p:nvPr/>
        </p:nvSpPr>
        <p:spPr>
          <a:xfrm rot="16200000">
            <a:off x="2032000" y="3453885"/>
            <a:ext cx="2032000" cy="20320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 userDrawn="1"/>
        </p:nvSpPr>
        <p:spPr>
          <a:xfrm>
            <a:off x="0" y="590550"/>
            <a:ext cx="1000125" cy="10001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b="1" dirty="0"/>
          </a:p>
        </p:txBody>
      </p:sp>
      <p:sp>
        <p:nvSpPr>
          <p:cNvPr id="30" name="矩形 29"/>
          <p:cNvSpPr/>
          <p:nvPr userDrawn="1"/>
        </p:nvSpPr>
        <p:spPr>
          <a:xfrm>
            <a:off x="0" y="0"/>
            <a:ext cx="1409700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 userDrawn="1"/>
        </p:nvSpPr>
        <p:spPr>
          <a:xfrm>
            <a:off x="1000125" y="590550"/>
            <a:ext cx="409575" cy="4095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 userDrawn="1"/>
        </p:nvSpPr>
        <p:spPr>
          <a:xfrm>
            <a:off x="1409700" y="590550"/>
            <a:ext cx="409575" cy="4095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 userDrawn="1"/>
        </p:nvSpPr>
        <p:spPr>
          <a:xfrm>
            <a:off x="1000125" y="1181100"/>
            <a:ext cx="409575" cy="409575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 userDrawn="1"/>
        </p:nvSpPr>
        <p:spPr>
          <a:xfrm>
            <a:off x="1650205" y="831055"/>
            <a:ext cx="759619" cy="75961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 userDrawn="1"/>
        </p:nvSpPr>
        <p:spPr>
          <a:xfrm>
            <a:off x="2205036" y="626267"/>
            <a:ext cx="409575" cy="4095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直角三角形 35"/>
          <p:cNvSpPr/>
          <p:nvPr userDrawn="1"/>
        </p:nvSpPr>
        <p:spPr>
          <a:xfrm>
            <a:off x="4064001" y="3453885"/>
            <a:ext cx="2032000" cy="2032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37" name="直角三角形 36"/>
          <p:cNvSpPr/>
          <p:nvPr userDrawn="1"/>
        </p:nvSpPr>
        <p:spPr>
          <a:xfrm rot="10800000">
            <a:off x="4064001" y="3453885"/>
            <a:ext cx="2032000" cy="20320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38" name="直角三角形 37"/>
          <p:cNvSpPr/>
          <p:nvPr userDrawn="1"/>
        </p:nvSpPr>
        <p:spPr>
          <a:xfrm rot="5400000">
            <a:off x="6096001" y="3453885"/>
            <a:ext cx="2032000" cy="2032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39" name="直角三角形 38"/>
          <p:cNvSpPr/>
          <p:nvPr userDrawn="1"/>
        </p:nvSpPr>
        <p:spPr>
          <a:xfrm rot="16200000">
            <a:off x="6096001" y="3453885"/>
            <a:ext cx="2032000" cy="20320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40" name="直角三角形 39"/>
          <p:cNvSpPr/>
          <p:nvPr userDrawn="1"/>
        </p:nvSpPr>
        <p:spPr>
          <a:xfrm>
            <a:off x="8128000" y="3453885"/>
            <a:ext cx="2032000" cy="2032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41" name="直角三角形 40"/>
          <p:cNvSpPr/>
          <p:nvPr userDrawn="1"/>
        </p:nvSpPr>
        <p:spPr>
          <a:xfrm rot="10800000">
            <a:off x="8128000" y="3453885"/>
            <a:ext cx="2032000" cy="20320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42" name="直角三角形 41"/>
          <p:cNvSpPr/>
          <p:nvPr userDrawn="1"/>
        </p:nvSpPr>
        <p:spPr>
          <a:xfrm rot="5400000">
            <a:off x="10160000" y="3453885"/>
            <a:ext cx="2032000" cy="2032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43" name="直角三角形 42"/>
          <p:cNvSpPr/>
          <p:nvPr userDrawn="1"/>
        </p:nvSpPr>
        <p:spPr>
          <a:xfrm rot="16200000">
            <a:off x="10160000" y="3453885"/>
            <a:ext cx="2032000" cy="20320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44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964655" y="628386"/>
            <a:ext cx="39624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5" name="文本占位符 4"/>
          <p:cNvSpPr>
            <a:spLocks noGrp="1"/>
          </p:cNvSpPr>
          <p:nvPr>
            <p:ph type="body" sz="quarter" idx="13" hasCustomPrompt="1"/>
          </p:nvPr>
        </p:nvSpPr>
        <p:spPr>
          <a:xfrm>
            <a:off x="133614" y="666099"/>
            <a:ext cx="704850" cy="10895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7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任意多边形 25"/>
          <p:cNvSpPr/>
          <p:nvPr userDrawn="1"/>
        </p:nvSpPr>
        <p:spPr>
          <a:xfrm>
            <a:off x="0" y="2181225"/>
            <a:ext cx="8953500" cy="3009900"/>
          </a:xfrm>
          <a:custGeom>
            <a:avLst/>
            <a:gdLst>
              <a:gd name="connsiteX0" fmla="*/ 0 w 8953500"/>
              <a:gd name="connsiteY0" fmla="*/ 0 h 3009900"/>
              <a:gd name="connsiteX1" fmla="*/ 8953500 w 8953500"/>
              <a:gd name="connsiteY1" fmla="*/ 0 h 3009900"/>
              <a:gd name="connsiteX2" fmla="*/ 7286617 w 8953500"/>
              <a:gd name="connsiteY2" fmla="*/ 3009900 h 3009900"/>
              <a:gd name="connsiteX3" fmla="*/ 0 w 8953500"/>
              <a:gd name="connsiteY3" fmla="*/ 300990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53500" h="3009900">
                <a:moveTo>
                  <a:pt x="0" y="0"/>
                </a:moveTo>
                <a:lnTo>
                  <a:pt x="8953500" y="0"/>
                </a:lnTo>
                <a:lnTo>
                  <a:pt x="7286617" y="3009900"/>
                </a:lnTo>
                <a:lnTo>
                  <a:pt x="0" y="30099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任意多边形 24"/>
          <p:cNvSpPr/>
          <p:nvPr userDrawn="1"/>
        </p:nvSpPr>
        <p:spPr>
          <a:xfrm>
            <a:off x="7410450" y="2771775"/>
            <a:ext cx="4781550" cy="3009900"/>
          </a:xfrm>
          <a:custGeom>
            <a:avLst/>
            <a:gdLst>
              <a:gd name="connsiteX0" fmla="*/ 1666883 w 4781550"/>
              <a:gd name="connsiteY0" fmla="*/ 0 h 3009900"/>
              <a:gd name="connsiteX1" fmla="*/ 4781550 w 4781550"/>
              <a:gd name="connsiteY1" fmla="*/ 0 h 3009900"/>
              <a:gd name="connsiteX2" fmla="*/ 4781550 w 4781550"/>
              <a:gd name="connsiteY2" fmla="*/ 3009900 h 3009900"/>
              <a:gd name="connsiteX3" fmla="*/ 0 w 4781550"/>
              <a:gd name="connsiteY3" fmla="*/ 300990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1550" h="3009900">
                <a:moveTo>
                  <a:pt x="1666883" y="0"/>
                </a:moveTo>
                <a:lnTo>
                  <a:pt x="4781550" y="0"/>
                </a:lnTo>
                <a:lnTo>
                  <a:pt x="4781550" y="3009900"/>
                </a:lnTo>
                <a:lnTo>
                  <a:pt x="0" y="300990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 userDrawn="1"/>
        </p:nvSpPr>
        <p:spPr>
          <a:xfrm>
            <a:off x="0" y="590550"/>
            <a:ext cx="1000125" cy="10001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b="1" dirty="0"/>
          </a:p>
        </p:txBody>
      </p:sp>
      <p:sp>
        <p:nvSpPr>
          <p:cNvPr id="15" name="矩形 14"/>
          <p:cNvSpPr/>
          <p:nvPr userDrawn="1"/>
        </p:nvSpPr>
        <p:spPr>
          <a:xfrm>
            <a:off x="0" y="0"/>
            <a:ext cx="1409700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1000125" y="590550"/>
            <a:ext cx="409575" cy="4095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>
            <a:off x="1409700" y="590550"/>
            <a:ext cx="409575" cy="4095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1000125" y="1181100"/>
            <a:ext cx="409575" cy="409575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 userDrawn="1"/>
        </p:nvSpPr>
        <p:spPr>
          <a:xfrm>
            <a:off x="1650205" y="831055"/>
            <a:ext cx="759619" cy="75961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 userDrawn="1"/>
        </p:nvSpPr>
        <p:spPr>
          <a:xfrm>
            <a:off x="2205036" y="626267"/>
            <a:ext cx="409575" cy="4095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964655" y="628386"/>
            <a:ext cx="39624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28" name="文本占位符 4"/>
          <p:cNvSpPr>
            <a:spLocks noGrp="1"/>
          </p:cNvSpPr>
          <p:nvPr>
            <p:ph type="body" sz="quarter" idx="13" hasCustomPrompt="1"/>
          </p:nvPr>
        </p:nvSpPr>
        <p:spPr>
          <a:xfrm>
            <a:off x="133614" y="666099"/>
            <a:ext cx="704850" cy="10895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7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3.wdp"/><Relationship Id="rId7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jszsms.com/" TargetMode="External"/><Relationship Id="rId7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4.png"/><Relationship Id="rId4" Type="http://schemas.openxmlformats.org/officeDocument/2006/relationships/hyperlink" Target="https://www.yjszsms.com/help/faq/k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占位符 19"/>
          <p:cNvSpPr>
            <a:spLocks noGrp="1"/>
          </p:cNvSpPr>
          <p:nvPr>
            <p:ph type="body" sz="quarter" idx="12"/>
          </p:nvPr>
        </p:nvSpPr>
        <p:spPr>
          <a:xfrm>
            <a:off x="729953" y="2198430"/>
            <a:ext cx="10896598" cy="2999740"/>
          </a:xfrm>
        </p:spPr>
        <p:txBody>
          <a:bodyPr/>
          <a:lstStyle/>
          <a:p>
            <a:pPr lvl="0">
              <a:lnSpc>
                <a:spcPct val="125000"/>
              </a:lnSpc>
              <a:spcBef>
                <a:spcPts val="0"/>
              </a:spcBef>
              <a:defRPr/>
            </a:pPr>
            <a:r>
              <a:rPr sz="5400" dirty="0"/>
              <a:t>南京航空航天大学</a:t>
            </a:r>
            <a:endParaRPr lang="en-US" altLang="zh-CN" sz="5400" dirty="0"/>
          </a:p>
          <a:p>
            <a:pPr lvl="0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5400" dirty="0"/>
              <a:t>网络远程测试平台</a:t>
            </a:r>
            <a:endParaRPr lang="en-US" altLang="zh-CN" sz="5400" dirty="0"/>
          </a:p>
          <a:p>
            <a:pPr lvl="0">
              <a:lnSpc>
                <a:spcPct val="150000"/>
              </a:lnSpc>
              <a:spcBef>
                <a:spcPts val="0"/>
              </a:spcBef>
              <a:defRPr/>
            </a:pPr>
            <a:r>
              <a:rPr lang="zh-CN" altLang="en-US" sz="3600" dirty="0"/>
              <a:t>考生操作说明及要求</a:t>
            </a:r>
            <a:endParaRPr lang="zh-CN" altLang="en-US" sz="3600" kern="0" dirty="0">
              <a:sym typeface="Calibri" panose="020F050202020403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568180" y="-59690"/>
            <a:ext cx="2515235" cy="1248410"/>
            <a:chOff x="15068" y="-94"/>
            <a:chExt cx="3961" cy="1966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45" b="100000" l="2317" r="992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68" y="-94"/>
              <a:ext cx="1923" cy="1966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文本框 23"/>
            <p:cNvSpPr txBox="1"/>
            <p:nvPr/>
          </p:nvSpPr>
          <p:spPr>
            <a:xfrm>
              <a:off x="16991" y="187"/>
              <a:ext cx="2038" cy="1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sz="2000" kern="0" dirty="0">
                  <a:solidFill>
                    <a:schemeClr val="accent5"/>
                  </a:solidFill>
                  <a:latin typeface="华文琥珀" panose="02010800040101010101" charset="-122"/>
                  <a:ea typeface="华文琥珀" panose="02010800040101010101" charset="-122"/>
                  <a:cs typeface="+mn-ea"/>
                  <a:sym typeface="+mn-lt"/>
                </a:rPr>
                <a:t>智周万物道济天下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1799829"/>
            <a:ext cx="12192000" cy="43498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1538" y="2344745"/>
            <a:ext cx="4853467" cy="2195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defTabSz="685800">
              <a:lnSpc>
                <a:spcPct val="150000"/>
              </a:lnSpc>
              <a:spcAft>
                <a:spcPts val="1000"/>
              </a:spcAft>
              <a:buAutoNum type="arabicPeriod"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什么叫取号：</a:t>
            </a: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每个考生的面试顺序由取号顺序决定。</a:t>
            </a:r>
            <a:endParaRPr lang="en-US" altLang="zh-CN" sz="1600" b="1" kern="0" dirty="0">
              <a:latin typeface="+mn-ea"/>
              <a:cs typeface="+mn-ea"/>
              <a:sym typeface="Calibri" panose="020F0502020204030204" pitchFamily="34" charset="0"/>
            </a:endParaRPr>
          </a:p>
          <a:p>
            <a:pPr marL="228600" lvl="0" indent="-228600" defTabSz="685800">
              <a:lnSpc>
                <a:spcPct val="150000"/>
              </a:lnSpc>
              <a:spcAft>
                <a:spcPts val="1000"/>
              </a:spcAft>
              <a:buAutoNum type="arabicPeriod"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取号时间：</a:t>
            </a:r>
            <a:r>
              <a:rPr lang="zh-CN" altLang="en-US" sz="1600" b="1" kern="0" dirty="0">
                <a:latin typeface="+mn-ea"/>
                <a:cs typeface="+mn-ea"/>
                <a:sym typeface="Calibri" panose="020F0502020204030204" pitchFamily="34" charset="0"/>
              </a:rPr>
              <a:t>考生提前进入，系统不会显示取号按钮，需要在时间到时，刷新页面，才会显示。 </a:t>
            </a:r>
            <a:endParaRPr lang="en-US" altLang="zh-CN" sz="1600" b="1" kern="0" dirty="0">
              <a:latin typeface="+mn-ea"/>
              <a:cs typeface="+mn-ea"/>
              <a:sym typeface="Calibri" panose="020F0502020204030204" pitchFamily="34" charset="0"/>
            </a:endParaRPr>
          </a:p>
          <a:p>
            <a:pPr marL="228600" lvl="0" indent="-228600" defTabSz="685800">
              <a:lnSpc>
                <a:spcPct val="150000"/>
              </a:lnSpc>
              <a:spcAft>
                <a:spcPts val="1000"/>
              </a:spcAft>
              <a:buAutoNum type="arabicPeriod"/>
              <a:defRPr/>
            </a:pPr>
            <a:r>
              <a:rPr lang="zh-CN" altLang="en-US" sz="1600" b="1" kern="0" dirty="0">
                <a:solidFill>
                  <a:srgbClr val="C00000"/>
                </a:solidFill>
                <a:latin typeface="+mn-ea"/>
                <a:cs typeface="+mn-ea"/>
                <a:sym typeface="Calibri" panose="020F0502020204030204" pitchFamily="34" charset="0"/>
              </a:rPr>
              <a:t>如果错过取号时间怎么办：原则上视为放弃面试。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ea"/>
              <a:cs typeface="+mn-ea"/>
              <a:sym typeface="Calibri" panose="020F0502020204030204" pitchFamily="34" charset="0"/>
            </a:endParaRPr>
          </a:p>
        </p:txBody>
      </p:sp>
      <p:sp>
        <p:nvSpPr>
          <p:cNvPr id="29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172993" y="178990"/>
            <a:ext cx="704850" cy="1089529"/>
          </a:xfrm>
        </p:spPr>
        <p:txBody>
          <a:bodyPr/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33" name="文本占位符 1"/>
          <p:cNvSpPr txBox="1"/>
          <p:nvPr/>
        </p:nvSpPr>
        <p:spPr>
          <a:xfrm>
            <a:off x="2933198" y="956301"/>
            <a:ext cx="5407820" cy="42354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rgbClr val="FF0000"/>
                </a:solidFill>
              </a:rPr>
              <a:t>4.4  </a:t>
            </a:r>
            <a:r>
              <a:rPr lang="zh-CN" altLang="en-US" sz="2400" dirty="0">
                <a:solidFill>
                  <a:srgbClr val="FF0000"/>
                </a:solidFill>
              </a:rPr>
              <a:t>取号</a:t>
            </a:r>
          </a:p>
        </p:txBody>
      </p:sp>
      <p:sp>
        <p:nvSpPr>
          <p:cNvPr id="36" name="文本占位符 1"/>
          <p:cNvSpPr txBox="1"/>
          <p:nvPr/>
        </p:nvSpPr>
        <p:spPr>
          <a:xfrm>
            <a:off x="2933197" y="307597"/>
            <a:ext cx="6322563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/>
              <a:t>系统全过程分解步骤说明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9568180" y="-59690"/>
            <a:ext cx="2515235" cy="1248410"/>
            <a:chOff x="15068" y="-94"/>
            <a:chExt cx="3961" cy="1966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745" b="100000" l="2317" r="992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68" y="-94"/>
              <a:ext cx="1923" cy="1966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文本框 23"/>
            <p:cNvSpPr txBox="1"/>
            <p:nvPr/>
          </p:nvSpPr>
          <p:spPr>
            <a:xfrm>
              <a:off x="16991" y="187"/>
              <a:ext cx="2038" cy="1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sz="2000" kern="0" dirty="0">
                  <a:solidFill>
                    <a:schemeClr val="accent5"/>
                  </a:solidFill>
                  <a:latin typeface="华文琥珀" panose="02010800040101010101" charset="-122"/>
                  <a:ea typeface="华文琥珀" panose="02010800040101010101" charset="-122"/>
                  <a:cs typeface="+mn-ea"/>
                  <a:sym typeface="+mn-lt"/>
                </a:rPr>
                <a:t>智周万物道济天下</a:t>
              </a: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372110" y="4813935"/>
            <a:ext cx="4254500" cy="330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endParaRPr lang="zh-CN" altLang="en-US" sz="1200" b="1" kern="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8"/>
          <a:stretch>
            <a:fillRect/>
          </a:stretch>
        </p:blipFill>
        <p:spPr bwMode="auto">
          <a:xfrm>
            <a:off x="5165090" y="2082800"/>
            <a:ext cx="6757035" cy="378396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7379335" y="3949700"/>
            <a:ext cx="1874520" cy="262255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379335" y="4335145"/>
            <a:ext cx="1874520" cy="262255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172993" y="178990"/>
            <a:ext cx="704850" cy="1089529"/>
          </a:xfrm>
        </p:spPr>
        <p:txBody>
          <a:bodyPr/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33" name="文本占位符 1"/>
          <p:cNvSpPr txBox="1"/>
          <p:nvPr/>
        </p:nvSpPr>
        <p:spPr>
          <a:xfrm>
            <a:off x="2933198" y="956301"/>
            <a:ext cx="5407820" cy="42354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rgbClr val="FF0000"/>
                </a:solidFill>
              </a:rPr>
              <a:t>4.5  </a:t>
            </a:r>
            <a:r>
              <a:rPr lang="zh-CN" altLang="en-US" sz="2400" dirty="0">
                <a:solidFill>
                  <a:srgbClr val="FF0000"/>
                </a:solidFill>
              </a:rPr>
              <a:t>排队</a:t>
            </a:r>
          </a:p>
        </p:txBody>
      </p:sp>
      <p:sp>
        <p:nvSpPr>
          <p:cNvPr id="30" name="矩形 29"/>
          <p:cNvSpPr/>
          <p:nvPr/>
        </p:nvSpPr>
        <p:spPr>
          <a:xfrm>
            <a:off x="293782" y="1757682"/>
            <a:ext cx="4964981" cy="2934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defTabSz="685800">
              <a:lnSpc>
                <a:spcPct val="150000"/>
              </a:lnSpc>
              <a:spcAft>
                <a:spcPts val="1000"/>
              </a:spcAft>
              <a:buAutoNum type="arabicPeriod"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取号成功后，系统直接进入排队等待页面。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ea"/>
              <a:sym typeface="Calibri" panose="020F0502020204030204" pitchFamily="34" charset="0"/>
            </a:endParaRPr>
          </a:p>
          <a:p>
            <a:pPr marL="228600" lvl="0" indent="-228600" defTabSz="685800">
              <a:lnSpc>
                <a:spcPct val="150000"/>
              </a:lnSpc>
              <a:spcAft>
                <a:spcPts val="1000"/>
              </a:spcAft>
              <a:buAutoNum type="arabicPeriod"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系统显示</a:t>
            </a:r>
            <a:r>
              <a:rPr kumimoji="0" lang="zh-CN" altLang="en-US" sz="16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当前面试考生的序号</a:t>
            </a: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，以及考生本人的序号，考生根据当前</a:t>
            </a:r>
            <a:r>
              <a:rPr kumimoji="0" lang="zh-CN" altLang="en-US" sz="16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正在面试序号和自己本人的序号耐心等待。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ea"/>
              <a:sym typeface="Calibri" panose="020F0502020204030204" pitchFamily="34" charset="0"/>
            </a:endParaRPr>
          </a:p>
          <a:p>
            <a:pPr marL="228600" lvl="0" indent="-228600" defTabSz="685800">
              <a:lnSpc>
                <a:spcPct val="150000"/>
              </a:lnSpc>
              <a:spcAft>
                <a:spcPts val="1000"/>
              </a:spcAft>
              <a:buAutoNum type="arabicPeriod"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在本页面中，考生无须任何操作。上个考生结束后，面试组会邀请下一个考生进入。只有在界面上接收到邀请通知的考生，才能进入面试。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ea"/>
              <a:sym typeface="Calibri" panose="020F0502020204030204" pitchFamily="34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93782" y="4850838"/>
            <a:ext cx="52370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>
              <a:lnSpc>
                <a:spcPct val="150000"/>
              </a:lnSpc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注意：面试组在邀请</a:t>
            </a: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3</a:t>
            </a: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次后，考生仍未进入面试。会视为“过号”，过号考生会安排在本时间段其他考生全部完成后，重新邀请进入面试。</a:t>
            </a:r>
          </a:p>
        </p:txBody>
      </p:sp>
      <p:sp>
        <p:nvSpPr>
          <p:cNvPr id="36" name="文本占位符 1"/>
          <p:cNvSpPr txBox="1"/>
          <p:nvPr/>
        </p:nvSpPr>
        <p:spPr>
          <a:xfrm>
            <a:off x="2933197" y="307597"/>
            <a:ext cx="6322563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/>
              <a:t>系统全过程分解步骤说明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788" y="1975104"/>
            <a:ext cx="6460752" cy="399742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5945505" y="1974850"/>
            <a:ext cx="1303655" cy="2914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endParaRPr lang="zh-CN" altLang="en-US" sz="10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009255" y="5596890"/>
            <a:ext cx="853440" cy="3111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endParaRPr lang="zh-CN" altLang="en-US" sz="1100" kern="0" dirty="0">
              <a:solidFill>
                <a:schemeClr val="accent2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568180" y="-59690"/>
            <a:ext cx="2515235" cy="1248410"/>
            <a:chOff x="15068" y="-94"/>
            <a:chExt cx="3961" cy="1966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45" b="100000" l="2317" r="992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68" y="-94"/>
              <a:ext cx="1923" cy="1966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文本框 23"/>
            <p:cNvSpPr txBox="1"/>
            <p:nvPr/>
          </p:nvSpPr>
          <p:spPr>
            <a:xfrm>
              <a:off x="16991" y="187"/>
              <a:ext cx="2038" cy="1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sz="2000" kern="0" dirty="0">
                  <a:solidFill>
                    <a:schemeClr val="accent5"/>
                  </a:solidFill>
                  <a:latin typeface="华文琥珀" panose="02010800040101010101" charset="-122"/>
                  <a:ea typeface="华文琥珀" panose="02010800040101010101" charset="-122"/>
                  <a:cs typeface="+mn-ea"/>
                  <a:sym typeface="+mn-lt"/>
                </a:rPr>
                <a:t>智周万物道济天下</a:t>
              </a:r>
            </a:p>
          </p:txBody>
        </p:sp>
      </p:grpSp>
      <p:sp>
        <p:nvSpPr>
          <p:cNvPr id="6" name="矩形 5"/>
          <p:cNvSpPr/>
          <p:nvPr/>
        </p:nvSpPr>
        <p:spPr>
          <a:xfrm>
            <a:off x="6691745" y="5658760"/>
            <a:ext cx="1818410" cy="249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691745" y="5670065"/>
            <a:ext cx="4800600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1100" kern="0" dirty="0">
                <a:solidFill>
                  <a:schemeClr val="accent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rPr>
              <a:t>每个考生预计面试时长约为</a:t>
            </a:r>
            <a:r>
              <a:rPr lang="en-US" altLang="zh-CN" sz="1100" kern="0" dirty="0">
                <a:solidFill>
                  <a:schemeClr val="accent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rPr>
              <a:t>7</a:t>
            </a:r>
            <a:r>
              <a:rPr lang="zh-CN" altLang="en-US" sz="1100" kern="0" dirty="0">
                <a:solidFill>
                  <a:schemeClr val="accent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rPr>
              <a:t>分钟（具体时长以实际考试情况为准）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endParaRPr lang="zh-CN" altLang="en-US" sz="11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/>
        </p:nvSpPr>
        <p:spPr>
          <a:xfrm>
            <a:off x="0" y="1979720"/>
            <a:ext cx="12192000" cy="43498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172993" y="178990"/>
            <a:ext cx="704850" cy="1089529"/>
          </a:xfrm>
        </p:spPr>
        <p:txBody>
          <a:bodyPr/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33" name="文本占位符 1"/>
          <p:cNvSpPr txBox="1"/>
          <p:nvPr/>
        </p:nvSpPr>
        <p:spPr>
          <a:xfrm>
            <a:off x="2933198" y="956301"/>
            <a:ext cx="5407820" cy="42354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rgbClr val="FF0000"/>
                </a:solidFill>
              </a:rPr>
              <a:t>4.6  </a:t>
            </a:r>
            <a:r>
              <a:rPr lang="zh-CN" altLang="en-US" sz="2400" dirty="0">
                <a:solidFill>
                  <a:srgbClr val="FF0000"/>
                </a:solidFill>
              </a:rPr>
              <a:t>进入面试</a:t>
            </a:r>
            <a:r>
              <a:rPr lang="en-US" altLang="zh-CN" sz="2400" dirty="0">
                <a:solidFill>
                  <a:srgbClr val="FF0000"/>
                </a:solidFill>
              </a:rPr>
              <a:t>&amp;</a:t>
            </a:r>
            <a:r>
              <a:rPr lang="zh-CN" altLang="en-US" sz="2400" dirty="0">
                <a:solidFill>
                  <a:srgbClr val="FF0000"/>
                </a:solidFill>
              </a:rPr>
              <a:t>结束面试</a:t>
            </a:r>
          </a:p>
        </p:txBody>
      </p:sp>
      <p:sp>
        <p:nvSpPr>
          <p:cNvPr id="30" name="矩形 29"/>
          <p:cNvSpPr/>
          <p:nvPr/>
        </p:nvSpPr>
        <p:spPr>
          <a:xfrm>
            <a:off x="585098" y="2481194"/>
            <a:ext cx="11018323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just" defTabSz="68580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AutoNum type="arabicPeriod"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接受邀请进入面试后，考生请停止对主、副设备的一切操作，一切操作按面试组老师的要求进行；</a:t>
            </a:r>
            <a:endParaRPr kumimoji="0" lang="en-US" altLang="zh-CN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ea"/>
              <a:sym typeface="Calibri" panose="020F0502020204030204" pitchFamily="34" charset="0"/>
            </a:endParaRPr>
          </a:p>
          <a:p>
            <a:pPr marL="228600" lvl="0" indent="-228600" algn="just" defTabSz="68580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AutoNum type="arabicPeriod"/>
              <a:defRPr/>
            </a:pPr>
            <a:r>
              <a:rPr lang="zh-CN" altLang="en-US" b="1" kern="0" dirty="0">
                <a:latin typeface="+mn-ea"/>
                <a:cs typeface="+mn-ea"/>
                <a:sym typeface="Calibri" panose="020F0502020204030204" pitchFamily="34" charset="0"/>
              </a:rPr>
              <a:t>面试过程中请保持吐字清晰、身形端正，请勿作出不必要行动影响面试进程；</a:t>
            </a:r>
            <a:endParaRPr lang="en-US" altLang="zh-CN" b="1" kern="0" dirty="0">
              <a:latin typeface="+mn-ea"/>
              <a:cs typeface="+mn-ea"/>
              <a:sym typeface="Calibri" panose="020F0502020204030204" pitchFamily="34" charset="0"/>
            </a:endParaRPr>
          </a:p>
          <a:p>
            <a:pPr marL="228600" lvl="0" indent="-228600" algn="just" defTabSz="68580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AutoNum type="arabicPeriod"/>
              <a:defRPr/>
            </a:pPr>
            <a:r>
              <a:rPr lang="zh-CN" altLang="en-US" b="1" kern="0" dirty="0">
                <a:latin typeface="+mn-ea"/>
                <a:cs typeface="+mn-ea"/>
                <a:sym typeface="Calibri" panose="020F0502020204030204" pitchFamily="34" charset="0"/>
              </a:rPr>
              <a:t>如遇网络中断等突发状况，请考生不要惊慌，不要自行操作设备，面试组老师会第一时间与您取得联系；</a:t>
            </a:r>
            <a:endParaRPr lang="en-US" altLang="zh-CN" b="1" kern="0" dirty="0">
              <a:latin typeface="+mn-ea"/>
              <a:cs typeface="+mn-ea"/>
              <a:sym typeface="Calibri" panose="020F0502020204030204" pitchFamily="34" charset="0"/>
            </a:endParaRPr>
          </a:p>
          <a:p>
            <a:pPr marL="228600" lvl="0" indent="-228600" algn="just" defTabSz="68580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AutoNum type="arabicPeriod"/>
              <a:defRPr/>
            </a:pPr>
            <a:r>
              <a:rPr lang="zh-CN" altLang="en-US" b="1" kern="0" dirty="0">
                <a:latin typeface="+mn-ea"/>
                <a:cs typeface="+mn-ea"/>
                <a:sym typeface="Calibri" panose="020F0502020204030204" pitchFamily="34" charset="0"/>
              </a:rPr>
              <a:t>面试顺利完成后，考生也不应自行操作主、副设备，面试将自动退出，待系统退出后方可自行操作设备。</a:t>
            </a:r>
            <a:endParaRPr lang="en-US" altLang="zh-CN" b="1" kern="0" dirty="0">
              <a:latin typeface="+mn-ea"/>
              <a:cs typeface="+mn-ea"/>
              <a:sym typeface="Calibri" panose="020F0502020204030204" pitchFamily="34" charset="0"/>
            </a:endParaRPr>
          </a:p>
        </p:txBody>
      </p:sp>
      <p:sp>
        <p:nvSpPr>
          <p:cNvPr id="38" name="文本占位符 1"/>
          <p:cNvSpPr txBox="1"/>
          <p:nvPr/>
        </p:nvSpPr>
        <p:spPr>
          <a:xfrm>
            <a:off x="2933197" y="307597"/>
            <a:ext cx="6322563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/>
              <a:t>系统全过程分解步骤说明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9568180" y="-59690"/>
            <a:ext cx="2515235" cy="1248410"/>
            <a:chOff x="15068" y="-94"/>
            <a:chExt cx="3961" cy="1966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745" b="100000" l="2317" r="992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68" y="-94"/>
              <a:ext cx="1923" cy="1966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文本框 23"/>
            <p:cNvSpPr txBox="1"/>
            <p:nvPr/>
          </p:nvSpPr>
          <p:spPr>
            <a:xfrm>
              <a:off x="16991" y="187"/>
              <a:ext cx="2038" cy="1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sz="2000" kern="0" dirty="0">
                  <a:solidFill>
                    <a:schemeClr val="accent5"/>
                  </a:solidFill>
                  <a:latin typeface="华文琥珀" panose="02010800040101010101" charset="-122"/>
                  <a:ea typeface="华文琥珀" panose="02010800040101010101" charset="-122"/>
                  <a:cs typeface="+mn-ea"/>
                  <a:sym typeface="+mn-lt"/>
                </a:rPr>
                <a:t>智周万物道济天下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占位符 13"/>
          <p:cNvSpPr>
            <a:spLocks noGrp="1"/>
          </p:cNvSpPr>
          <p:nvPr>
            <p:ph type="body" sz="quarter" idx="10"/>
          </p:nvPr>
        </p:nvSpPr>
        <p:spPr>
          <a:xfrm>
            <a:off x="2597785" y="2621915"/>
            <a:ext cx="6034405" cy="1614805"/>
          </a:xfrm>
        </p:spPr>
        <p:txBody>
          <a:bodyPr wrap="square"/>
          <a:lstStyle/>
          <a:p>
            <a:pPr lvl="0" algn="ctr">
              <a:lnSpc>
                <a:spcPct val="150000"/>
              </a:lnSpc>
              <a:spcBef>
                <a:spcPts val="0"/>
              </a:spcBef>
              <a:defRPr/>
            </a:pPr>
            <a:r>
              <a:rPr lang="zh-CN" altLang="en-US" kern="0" dirty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预祝大家成功！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9568180" y="-59690"/>
            <a:ext cx="2515235" cy="1248410"/>
            <a:chOff x="15068" y="-94"/>
            <a:chExt cx="3961" cy="1966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45" b="100000" l="2317" r="992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68" y="-94"/>
              <a:ext cx="1923" cy="1966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文本框 23"/>
            <p:cNvSpPr txBox="1"/>
            <p:nvPr/>
          </p:nvSpPr>
          <p:spPr>
            <a:xfrm>
              <a:off x="16991" y="187"/>
              <a:ext cx="2038" cy="1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sz="2000" kern="0" dirty="0">
                  <a:solidFill>
                    <a:schemeClr val="accent5"/>
                  </a:solidFill>
                  <a:latin typeface="华文琥珀" panose="02010800040101010101" charset="-122"/>
                  <a:ea typeface="华文琥珀" panose="02010800040101010101" charset="-122"/>
                  <a:cs typeface="+mn-ea"/>
                  <a:sym typeface="+mn-lt"/>
                </a:rPr>
                <a:t>智周万物道济天下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2933198" y="637074"/>
            <a:ext cx="5407820" cy="534035"/>
          </a:xfrm>
        </p:spPr>
        <p:txBody>
          <a:bodyPr/>
          <a:lstStyle/>
          <a:p>
            <a:r>
              <a:rPr lang="zh-CN" altLang="en-US" sz="3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面试过程图解</a:t>
            </a:r>
          </a:p>
        </p:txBody>
      </p:sp>
      <p:pic>
        <p:nvPicPr>
          <p:cNvPr id="145" name="图片 1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5995" y="347980"/>
            <a:ext cx="4060190" cy="6607810"/>
          </a:xfrm>
          <a:prstGeom prst="rect">
            <a:avLst/>
          </a:prstGeom>
        </p:spPr>
      </p:pic>
      <p:sp>
        <p:nvSpPr>
          <p:cNvPr id="164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172993" y="178990"/>
            <a:ext cx="704850" cy="1089529"/>
          </a:xfrm>
        </p:spPr>
        <p:txBody>
          <a:bodyPr/>
          <a:lstStyle/>
          <a:p>
            <a:r>
              <a:rPr lang="en-US" altLang="zh-CN" dirty="0"/>
              <a:t>1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570" y="2004060"/>
            <a:ext cx="6242685" cy="4140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df65701-1997-45dc-9f8a-063259ac7a51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74848" y="1093413"/>
            <a:ext cx="10941483" cy="4124344"/>
            <a:chOff x="674848" y="1093413"/>
            <a:chExt cx="10941483" cy="4124344"/>
          </a:xfrm>
        </p:grpSpPr>
        <p:grpSp>
          <p:nvGrpSpPr>
            <p:cNvPr id="5" name="íşḻíďè"/>
            <p:cNvGrpSpPr/>
            <p:nvPr/>
          </p:nvGrpSpPr>
          <p:grpSpPr>
            <a:xfrm>
              <a:off x="674848" y="2294012"/>
              <a:ext cx="4616542" cy="2628878"/>
              <a:chOff x="678183" y="2118591"/>
              <a:chExt cx="4616542" cy="2628878"/>
            </a:xfrm>
          </p:grpSpPr>
          <p:grpSp>
            <p:nvGrpSpPr>
              <p:cNvPr id="27" name="íṧ1îďê"/>
              <p:cNvGrpSpPr/>
              <p:nvPr/>
            </p:nvGrpSpPr>
            <p:grpSpPr>
              <a:xfrm>
                <a:off x="678183" y="2118591"/>
                <a:ext cx="4616542" cy="2628878"/>
                <a:chOff x="2448695" y="1658843"/>
                <a:chExt cx="7294608" cy="4153896"/>
              </a:xfrm>
            </p:grpSpPr>
            <p:grpSp>
              <p:nvGrpSpPr>
                <p:cNvPr id="29" name="iş1íḓé"/>
                <p:cNvGrpSpPr/>
                <p:nvPr/>
              </p:nvGrpSpPr>
              <p:grpSpPr bwMode="auto">
                <a:xfrm>
                  <a:off x="2448695" y="1658843"/>
                  <a:ext cx="7294608" cy="4153896"/>
                  <a:chOff x="8540751" y="4843463"/>
                  <a:chExt cx="8012112" cy="4562475"/>
                </a:xfrm>
                <a:effectLst/>
              </p:grpSpPr>
              <p:sp>
                <p:nvSpPr>
                  <p:cNvPr id="31" name="ïṥļïḍe"/>
                  <p:cNvSpPr/>
                  <p:nvPr/>
                </p:nvSpPr>
                <p:spPr bwMode="auto">
                  <a:xfrm>
                    <a:off x="9321800" y="4843463"/>
                    <a:ext cx="6480176" cy="4421188"/>
                  </a:xfrm>
                  <a:custGeom>
                    <a:avLst/>
                    <a:gdLst>
                      <a:gd name="T0" fmla="*/ 17508 w 18000"/>
                      <a:gd name="T1" fmla="*/ 12280 h 12281"/>
                      <a:gd name="T2" fmla="*/ 491 w 18000"/>
                      <a:gd name="T3" fmla="*/ 12280 h 12281"/>
                      <a:gd name="T4" fmla="*/ 0 w 18000"/>
                      <a:gd name="T5" fmla="*/ 11792 h 12281"/>
                      <a:gd name="T6" fmla="*/ 0 w 18000"/>
                      <a:gd name="T7" fmla="*/ 488 h 12281"/>
                      <a:gd name="T8" fmla="*/ 491 w 18000"/>
                      <a:gd name="T9" fmla="*/ 0 h 12281"/>
                      <a:gd name="T10" fmla="*/ 17508 w 18000"/>
                      <a:gd name="T11" fmla="*/ 0 h 12281"/>
                      <a:gd name="T12" fmla="*/ 17999 w 18000"/>
                      <a:gd name="T13" fmla="*/ 488 h 12281"/>
                      <a:gd name="T14" fmla="*/ 17999 w 18000"/>
                      <a:gd name="T15" fmla="*/ 11792 h 12281"/>
                      <a:gd name="T16" fmla="*/ 17508 w 18000"/>
                      <a:gd name="T17" fmla="*/ 12280 h 1228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8000"/>
                      <a:gd name="T28" fmla="*/ 0 h 12281"/>
                      <a:gd name="T29" fmla="*/ 18000 w 18000"/>
                      <a:gd name="T30" fmla="*/ 12281 h 1228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8000" h="12281">
                        <a:moveTo>
                          <a:pt x="17508" y="12280"/>
                        </a:moveTo>
                        <a:lnTo>
                          <a:pt x="491" y="12280"/>
                        </a:lnTo>
                        <a:cubicBezTo>
                          <a:pt x="220" y="12280"/>
                          <a:pt x="0" y="12061"/>
                          <a:pt x="0" y="11792"/>
                        </a:cubicBezTo>
                        <a:lnTo>
                          <a:pt x="0" y="488"/>
                        </a:lnTo>
                        <a:cubicBezTo>
                          <a:pt x="0" y="219"/>
                          <a:pt x="220" y="0"/>
                          <a:pt x="491" y="0"/>
                        </a:cubicBezTo>
                        <a:lnTo>
                          <a:pt x="17508" y="0"/>
                        </a:lnTo>
                        <a:cubicBezTo>
                          <a:pt x="17779" y="0"/>
                          <a:pt x="17999" y="219"/>
                          <a:pt x="17999" y="488"/>
                        </a:cubicBezTo>
                        <a:lnTo>
                          <a:pt x="17999" y="11792"/>
                        </a:lnTo>
                        <a:cubicBezTo>
                          <a:pt x="17999" y="12061"/>
                          <a:pt x="17779" y="12280"/>
                          <a:pt x="17508" y="12280"/>
                        </a:cubicBezTo>
                      </a:path>
                    </a:pathLst>
                  </a:custGeom>
                  <a:solidFill>
                    <a:schemeClr val="tx2">
                      <a:lumMod val="50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b="1"/>
                  </a:p>
                </p:txBody>
              </p:sp>
              <p:sp>
                <p:nvSpPr>
                  <p:cNvPr id="32" name="íşļiḋè"/>
                  <p:cNvSpPr/>
                  <p:nvPr/>
                </p:nvSpPr>
                <p:spPr bwMode="auto">
                  <a:xfrm>
                    <a:off x="8542336" y="9169402"/>
                    <a:ext cx="8008936" cy="142874"/>
                  </a:xfrm>
                  <a:custGeom>
                    <a:avLst/>
                    <a:gdLst>
                      <a:gd name="T0" fmla="*/ 22247 w 22248"/>
                      <a:gd name="T1" fmla="*/ 398 h 657"/>
                      <a:gd name="T2" fmla="*/ 21410 w 22248"/>
                      <a:gd name="T3" fmla="*/ 656 h 657"/>
                      <a:gd name="T4" fmla="*/ 870 w 22248"/>
                      <a:gd name="T5" fmla="*/ 656 h 657"/>
                      <a:gd name="T6" fmla="*/ 0 w 22248"/>
                      <a:gd name="T7" fmla="*/ 398 h 657"/>
                      <a:gd name="T8" fmla="*/ 0 w 22248"/>
                      <a:gd name="T9" fmla="*/ 0 h 657"/>
                      <a:gd name="T10" fmla="*/ 22247 w 22248"/>
                      <a:gd name="T11" fmla="*/ 0 h 657"/>
                      <a:gd name="T12" fmla="*/ 22247 w 22248"/>
                      <a:gd name="T13" fmla="*/ 398 h 65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2248"/>
                      <a:gd name="T22" fmla="*/ 0 h 657"/>
                      <a:gd name="T23" fmla="*/ 22248 w 22248"/>
                      <a:gd name="T24" fmla="*/ 657 h 657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2248" h="657">
                        <a:moveTo>
                          <a:pt x="22247" y="398"/>
                        </a:moveTo>
                        <a:cubicBezTo>
                          <a:pt x="22247" y="398"/>
                          <a:pt x="21890" y="656"/>
                          <a:pt x="21410" y="656"/>
                        </a:cubicBezTo>
                        <a:lnTo>
                          <a:pt x="870" y="656"/>
                        </a:lnTo>
                        <a:cubicBezTo>
                          <a:pt x="462" y="656"/>
                          <a:pt x="0" y="398"/>
                          <a:pt x="0" y="398"/>
                        </a:cubicBezTo>
                        <a:lnTo>
                          <a:pt x="0" y="0"/>
                        </a:lnTo>
                        <a:lnTo>
                          <a:pt x="22247" y="0"/>
                        </a:lnTo>
                        <a:lnTo>
                          <a:pt x="22247" y="398"/>
                        </a:lnTo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b="1"/>
                  </a:p>
                </p:txBody>
              </p:sp>
              <p:sp>
                <p:nvSpPr>
                  <p:cNvPr id="33" name="íś1ïďè"/>
                  <p:cNvSpPr/>
                  <p:nvPr/>
                </p:nvSpPr>
                <p:spPr bwMode="auto">
                  <a:xfrm>
                    <a:off x="8542339" y="9169399"/>
                    <a:ext cx="8008939" cy="236539"/>
                  </a:xfrm>
                  <a:custGeom>
                    <a:avLst/>
                    <a:gdLst>
                      <a:gd name="T0" fmla="*/ 22247 w 22248"/>
                      <a:gd name="T1" fmla="*/ 398 h 657"/>
                      <a:gd name="T2" fmla="*/ 21410 w 22248"/>
                      <a:gd name="T3" fmla="*/ 656 h 657"/>
                      <a:gd name="T4" fmla="*/ 870 w 22248"/>
                      <a:gd name="T5" fmla="*/ 656 h 657"/>
                      <a:gd name="T6" fmla="*/ 0 w 22248"/>
                      <a:gd name="T7" fmla="*/ 398 h 657"/>
                      <a:gd name="T8" fmla="*/ 0 w 22248"/>
                      <a:gd name="T9" fmla="*/ 0 h 657"/>
                      <a:gd name="T10" fmla="*/ 22247 w 22248"/>
                      <a:gd name="T11" fmla="*/ 0 h 657"/>
                      <a:gd name="T12" fmla="*/ 22247 w 22248"/>
                      <a:gd name="T13" fmla="*/ 398 h 65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2248"/>
                      <a:gd name="T22" fmla="*/ 0 h 657"/>
                      <a:gd name="T23" fmla="*/ 22248 w 22248"/>
                      <a:gd name="T24" fmla="*/ 657 h 657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2248" h="657">
                        <a:moveTo>
                          <a:pt x="22247" y="398"/>
                        </a:moveTo>
                        <a:cubicBezTo>
                          <a:pt x="22247" y="398"/>
                          <a:pt x="21890" y="656"/>
                          <a:pt x="21410" y="656"/>
                        </a:cubicBezTo>
                        <a:lnTo>
                          <a:pt x="870" y="656"/>
                        </a:lnTo>
                        <a:cubicBezTo>
                          <a:pt x="462" y="656"/>
                          <a:pt x="0" y="398"/>
                          <a:pt x="0" y="398"/>
                        </a:cubicBezTo>
                        <a:lnTo>
                          <a:pt x="0" y="0"/>
                        </a:lnTo>
                        <a:lnTo>
                          <a:pt x="22247" y="0"/>
                        </a:lnTo>
                        <a:lnTo>
                          <a:pt x="22247" y="398"/>
                        </a:lnTo>
                      </a:path>
                    </a:pathLst>
                  </a:custGeom>
                  <a:noFill/>
                  <a:ln w="10080">
                    <a:solidFill>
                      <a:schemeClr val="tx2"/>
                    </a:solidFill>
                    <a:miter lim="800000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b="1"/>
                  </a:p>
                </p:txBody>
              </p:sp>
              <p:sp>
                <p:nvSpPr>
                  <p:cNvPr id="34" name="îśḻiḍé"/>
                  <p:cNvSpPr/>
                  <p:nvPr/>
                </p:nvSpPr>
                <p:spPr bwMode="auto">
                  <a:xfrm>
                    <a:off x="8540751" y="9312275"/>
                    <a:ext cx="8012112" cy="93663"/>
                  </a:xfrm>
                  <a:custGeom>
                    <a:avLst/>
                    <a:gdLst>
                      <a:gd name="T0" fmla="*/ 0 w 22256"/>
                      <a:gd name="T1" fmla="*/ 0 h 262"/>
                      <a:gd name="T2" fmla="*/ 870 w 22256"/>
                      <a:gd name="T3" fmla="*/ 261 h 262"/>
                      <a:gd name="T4" fmla="*/ 21418 w 22256"/>
                      <a:gd name="T5" fmla="*/ 261 h 262"/>
                      <a:gd name="T6" fmla="*/ 22255 w 22256"/>
                      <a:gd name="T7" fmla="*/ 0 h 262"/>
                      <a:gd name="T8" fmla="*/ 0 w 22256"/>
                      <a:gd name="T9" fmla="*/ 0 h 26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256"/>
                      <a:gd name="T16" fmla="*/ 0 h 262"/>
                      <a:gd name="T17" fmla="*/ 22256 w 22256"/>
                      <a:gd name="T18" fmla="*/ 262 h 26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256" h="262">
                        <a:moveTo>
                          <a:pt x="0" y="0"/>
                        </a:moveTo>
                        <a:cubicBezTo>
                          <a:pt x="0" y="0"/>
                          <a:pt x="462" y="261"/>
                          <a:pt x="870" y="261"/>
                        </a:cubicBezTo>
                        <a:lnTo>
                          <a:pt x="21418" y="261"/>
                        </a:lnTo>
                        <a:cubicBezTo>
                          <a:pt x="21898" y="261"/>
                          <a:pt x="22255" y="0"/>
                          <a:pt x="22255" y="0"/>
                        </a:cubicBezTo>
                        <a:lnTo>
                          <a:pt x="0" y="0"/>
                        </a:lnTo>
                      </a:path>
                    </a:pathLst>
                  </a:custGeom>
                  <a:solidFill>
                    <a:schemeClr val="tx2">
                      <a:lumMod val="50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b="1"/>
                  </a:p>
                </p:txBody>
              </p:sp>
              <p:sp>
                <p:nvSpPr>
                  <p:cNvPr id="35" name="iślíḋé"/>
                  <p:cNvSpPr/>
                  <p:nvPr/>
                </p:nvSpPr>
                <p:spPr bwMode="auto">
                  <a:xfrm>
                    <a:off x="11979275" y="9167813"/>
                    <a:ext cx="1141413" cy="88900"/>
                  </a:xfrm>
                  <a:custGeom>
                    <a:avLst/>
                    <a:gdLst>
                      <a:gd name="T0" fmla="*/ 0 w 3171"/>
                      <a:gd name="T1" fmla="*/ 0 h 249"/>
                      <a:gd name="T2" fmla="*/ 349 w 3171"/>
                      <a:gd name="T3" fmla="*/ 248 h 249"/>
                      <a:gd name="T4" fmla="*/ 2821 w 3171"/>
                      <a:gd name="T5" fmla="*/ 248 h 249"/>
                      <a:gd name="T6" fmla="*/ 3170 w 3171"/>
                      <a:gd name="T7" fmla="*/ 0 h 249"/>
                      <a:gd name="T8" fmla="*/ 0 w 3171"/>
                      <a:gd name="T9" fmla="*/ 0 h 24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171"/>
                      <a:gd name="T16" fmla="*/ 0 h 249"/>
                      <a:gd name="T17" fmla="*/ 3171 w 3171"/>
                      <a:gd name="T18" fmla="*/ 249 h 24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171" h="249">
                        <a:moveTo>
                          <a:pt x="0" y="0"/>
                        </a:moveTo>
                        <a:cubicBezTo>
                          <a:pt x="49" y="144"/>
                          <a:pt x="187" y="248"/>
                          <a:pt x="349" y="248"/>
                        </a:cubicBezTo>
                        <a:lnTo>
                          <a:pt x="2821" y="248"/>
                        </a:lnTo>
                        <a:cubicBezTo>
                          <a:pt x="2983" y="248"/>
                          <a:pt x="3120" y="144"/>
                          <a:pt x="3170" y="0"/>
                        </a:cubicBezTo>
                        <a:lnTo>
                          <a:pt x="0" y="0"/>
                        </a:lnTo>
                      </a:path>
                    </a:pathLst>
                  </a:custGeom>
                  <a:solidFill>
                    <a:schemeClr val="tx2">
                      <a:lumMod val="50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b="1"/>
                  </a:p>
                </p:txBody>
              </p:sp>
              <p:sp>
                <p:nvSpPr>
                  <p:cNvPr id="36" name="ïṥḷîḍè"/>
                  <p:cNvSpPr/>
                  <p:nvPr/>
                </p:nvSpPr>
                <p:spPr bwMode="auto">
                  <a:xfrm>
                    <a:off x="12571413" y="4937125"/>
                    <a:ext cx="38100" cy="36513"/>
                  </a:xfrm>
                  <a:custGeom>
                    <a:avLst/>
                    <a:gdLst>
                      <a:gd name="T0" fmla="*/ 51 w 104"/>
                      <a:gd name="T1" fmla="*/ 102 h 103"/>
                      <a:gd name="T2" fmla="*/ 0 w 104"/>
                      <a:gd name="T3" fmla="*/ 51 h 103"/>
                      <a:gd name="T4" fmla="*/ 51 w 104"/>
                      <a:gd name="T5" fmla="*/ 0 h 103"/>
                      <a:gd name="T6" fmla="*/ 103 w 104"/>
                      <a:gd name="T7" fmla="*/ 51 h 103"/>
                      <a:gd name="T8" fmla="*/ 51 w 104"/>
                      <a:gd name="T9" fmla="*/ 102 h 10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04"/>
                      <a:gd name="T16" fmla="*/ 0 h 103"/>
                      <a:gd name="T17" fmla="*/ 104 w 104"/>
                      <a:gd name="T18" fmla="*/ 103 h 10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04" h="103">
                        <a:moveTo>
                          <a:pt x="51" y="102"/>
                        </a:moveTo>
                        <a:cubicBezTo>
                          <a:pt x="23" y="102"/>
                          <a:pt x="0" y="79"/>
                          <a:pt x="0" y="51"/>
                        </a:cubicBezTo>
                        <a:cubicBezTo>
                          <a:pt x="0" y="22"/>
                          <a:pt x="23" y="0"/>
                          <a:pt x="51" y="0"/>
                        </a:cubicBezTo>
                        <a:cubicBezTo>
                          <a:pt x="80" y="0"/>
                          <a:pt x="103" y="22"/>
                          <a:pt x="103" y="51"/>
                        </a:cubicBezTo>
                        <a:cubicBezTo>
                          <a:pt x="103" y="79"/>
                          <a:pt x="80" y="102"/>
                          <a:pt x="51" y="102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b="1"/>
                  </a:p>
                </p:txBody>
              </p:sp>
            </p:grpSp>
            <p:sp>
              <p:nvSpPr>
                <p:cNvPr id="30" name="ïṧḻîḍe"/>
                <p:cNvSpPr/>
                <p:nvPr/>
              </p:nvSpPr>
              <p:spPr>
                <a:xfrm>
                  <a:off x="3387047" y="1980045"/>
                  <a:ext cx="5417906" cy="34178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b="1"/>
                </a:p>
              </p:txBody>
            </p:sp>
          </p:grpSp>
          <p:sp>
            <p:nvSpPr>
              <p:cNvPr id="28" name="ïŝļïḋé"/>
              <p:cNvSpPr/>
              <p:nvPr/>
            </p:nvSpPr>
            <p:spPr>
              <a:xfrm>
                <a:off x="1272036" y="2317297"/>
                <a:ext cx="3428834" cy="2180426"/>
              </a:xfrm>
              <a:prstGeom prst="rect">
                <a:avLst/>
              </a:prstGeom>
              <a:blipFill>
                <a:blip r:embed="rId3"/>
                <a:stretch>
                  <a:fillRect l="-6549" r="-6501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b="1"/>
              </a:p>
            </p:txBody>
          </p:sp>
        </p:grpSp>
        <p:cxnSp>
          <p:nvCxnSpPr>
            <p:cNvPr id="6" name="肘形连接符 10"/>
            <p:cNvCxnSpPr>
              <a:stCxn id="10" idx="6"/>
              <a:endCxn id="12" idx="2"/>
            </p:cNvCxnSpPr>
            <p:nvPr/>
          </p:nvCxnSpPr>
          <p:spPr>
            <a:xfrm flipV="1">
              <a:off x="5474835" y="1437713"/>
              <a:ext cx="992681" cy="2077713"/>
            </a:xfrm>
            <a:prstGeom prst="bentConnector3">
              <a:avLst/>
            </a:prstGeom>
            <a:ln w="12700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肘形连接符 11"/>
            <p:cNvCxnSpPr/>
            <p:nvPr/>
          </p:nvCxnSpPr>
          <p:spPr>
            <a:xfrm flipV="1">
              <a:off x="5474835" y="2950452"/>
              <a:ext cx="992681" cy="417607"/>
            </a:xfrm>
            <a:prstGeom prst="bentConnector3">
              <a:avLst/>
            </a:prstGeom>
            <a:ln w="12700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肘形连接符 12"/>
            <p:cNvCxnSpPr/>
            <p:nvPr/>
          </p:nvCxnSpPr>
          <p:spPr>
            <a:xfrm>
              <a:off x="5474835" y="3633325"/>
              <a:ext cx="992681" cy="855159"/>
            </a:xfrm>
            <a:prstGeom prst="bentConnector3">
              <a:avLst/>
            </a:prstGeom>
            <a:ln w="12700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肘形连接符 13"/>
            <p:cNvCxnSpPr/>
            <p:nvPr/>
          </p:nvCxnSpPr>
          <p:spPr>
            <a:xfrm>
              <a:off x="5474835" y="3546210"/>
              <a:ext cx="992681" cy="953113"/>
            </a:xfrm>
            <a:prstGeom prst="bentConnector3">
              <a:avLst/>
            </a:prstGeom>
            <a:ln w="12700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îšľidê"/>
            <p:cNvSpPr/>
            <p:nvPr/>
          </p:nvSpPr>
          <p:spPr>
            <a:xfrm>
              <a:off x="4403823" y="2979920"/>
              <a:ext cx="1071012" cy="1071012"/>
            </a:xfrm>
            <a:prstGeom prst="ellipse">
              <a:avLst/>
            </a:prstGeom>
            <a:solidFill>
              <a:schemeClr val="accent1"/>
            </a:solidFill>
            <a:ln w="57150">
              <a:solidFill>
                <a:schemeClr val="bg1"/>
              </a:solidFill>
              <a:round/>
            </a:ln>
          </p:spPr>
          <p:txBody>
            <a:bodyPr vert="horz" wrap="none" lIns="91440" tIns="45720" rIns="91440" bIns="45720" anchor="ctr" anchorCtr="0" compatLnSpc="1">
              <a:norm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</a:rPr>
                <a:t>面试设备</a:t>
              </a:r>
            </a:p>
          </p:txBody>
        </p:sp>
        <p:sp>
          <p:nvSpPr>
            <p:cNvPr id="11" name="ïŝ1ïḓe"/>
            <p:cNvSpPr/>
            <p:nvPr/>
          </p:nvSpPr>
          <p:spPr bwMode="auto">
            <a:xfrm>
              <a:off x="1219208" y="5105237"/>
              <a:ext cx="3527819" cy="5396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dk1"/>
                </a:solidFill>
              </a:endParaRPr>
            </a:p>
          </p:txBody>
        </p:sp>
        <p:sp>
          <p:nvSpPr>
            <p:cNvPr id="12" name="ïSḷïḍé"/>
            <p:cNvSpPr/>
            <p:nvPr/>
          </p:nvSpPr>
          <p:spPr>
            <a:xfrm>
              <a:off x="6467516" y="1168801"/>
              <a:ext cx="537820" cy="537824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en-US" altLang="zh-CN" b="1" dirty="0"/>
                <a:t>1</a:t>
              </a:r>
              <a:endParaRPr lang="zh-CN" altLang="en-US" b="1" dirty="0"/>
            </a:p>
          </p:txBody>
        </p:sp>
        <p:sp>
          <p:nvSpPr>
            <p:cNvPr id="13" name="îṥḻîďe"/>
            <p:cNvSpPr/>
            <p:nvPr/>
          </p:nvSpPr>
          <p:spPr bwMode="auto">
            <a:xfrm>
              <a:off x="7117056" y="1437713"/>
              <a:ext cx="4482199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just">
                <a:lnSpc>
                  <a:spcPct val="130000"/>
                </a:lnSpc>
              </a:pPr>
              <a:r>
                <a:rPr lang="zh-CN" altLang="en-US" sz="1400" b="1" dirty="0"/>
                <a:t>主设备：系统为</a:t>
              </a:r>
              <a:r>
                <a:rPr lang="en-US" altLang="zh-CN" sz="1400" b="1" dirty="0"/>
                <a:t>win8</a:t>
              </a:r>
              <a:r>
                <a:rPr lang="zh-CN" altLang="en-US" sz="1400" b="1" dirty="0"/>
                <a:t>以上，无硬性硬件要求，原则上系统能流畅运行、不频繁卡顿即可；需自带或配有功能正常的</a:t>
              </a:r>
              <a:r>
                <a:rPr lang="zh-CN" altLang="en-US" sz="1400" b="1" dirty="0">
                  <a:solidFill>
                    <a:srgbClr val="00B0F0"/>
                  </a:solidFill>
                </a:rPr>
                <a:t>摄像头、麦克风、扬声器</a:t>
              </a:r>
              <a:r>
                <a:rPr lang="zh-CN" altLang="en-US" sz="1400" b="1" dirty="0"/>
                <a:t>；</a:t>
              </a:r>
            </a:p>
            <a:p>
              <a:pPr algn="just">
                <a:lnSpc>
                  <a:spcPct val="130000"/>
                </a:lnSpc>
              </a:pPr>
              <a:r>
                <a:rPr lang="zh-CN" altLang="en-US" sz="1400" b="1" dirty="0"/>
                <a:t>副设备：安装腾讯会议</a:t>
              </a:r>
              <a:r>
                <a:rPr lang="en-US" altLang="zh-CN" sz="1400" b="1" dirty="0"/>
                <a:t>app</a:t>
              </a:r>
              <a:r>
                <a:rPr lang="zh-CN" altLang="en-US" sz="1400" b="1" dirty="0"/>
                <a:t>，具有高质量视频通话功能。</a:t>
              </a:r>
              <a:endParaRPr lang="en-US" altLang="zh-CN" sz="1400" b="1" dirty="0"/>
            </a:p>
          </p:txBody>
        </p:sp>
        <p:sp>
          <p:nvSpPr>
            <p:cNvPr id="14" name="íSḻïdé"/>
            <p:cNvSpPr txBox="1"/>
            <p:nvPr/>
          </p:nvSpPr>
          <p:spPr bwMode="auto">
            <a:xfrm>
              <a:off x="7110071" y="1093413"/>
              <a:ext cx="4482199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b="1" dirty="0">
                  <a:solidFill>
                    <a:srgbClr val="C00000"/>
                  </a:solidFill>
                </a:rPr>
                <a:t>电脑</a:t>
              </a:r>
              <a:r>
                <a:rPr lang="zh-CN" altLang="en-US" b="1" dirty="0">
                  <a:solidFill>
                    <a:srgbClr val="C00000"/>
                  </a:solidFill>
                </a:rPr>
                <a:t>（主设备）、手机或电脑（副设备）</a:t>
              </a:r>
              <a:endParaRPr lang="en-US" altLang="zh-CN" sz="1800" b="1" dirty="0">
                <a:solidFill>
                  <a:srgbClr val="C00000"/>
                </a:solidFill>
              </a:endParaRPr>
            </a:p>
          </p:txBody>
        </p:sp>
        <p:sp>
          <p:nvSpPr>
            <p:cNvPr id="15" name="ï$1îḑè"/>
            <p:cNvSpPr/>
            <p:nvPr/>
          </p:nvSpPr>
          <p:spPr>
            <a:xfrm>
              <a:off x="6500954" y="2734728"/>
              <a:ext cx="537820" cy="537824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en-US" altLang="zh-CN" b="1" dirty="0"/>
                <a:t>2</a:t>
              </a:r>
              <a:endParaRPr lang="zh-CN" altLang="en-US" b="1" dirty="0"/>
            </a:p>
          </p:txBody>
        </p:sp>
        <p:sp>
          <p:nvSpPr>
            <p:cNvPr id="16" name="íŝļïďé"/>
            <p:cNvSpPr/>
            <p:nvPr/>
          </p:nvSpPr>
          <p:spPr bwMode="auto">
            <a:xfrm>
              <a:off x="7117056" y="3129569"/>
              <a:ext cx="4482199" cy="1094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l">
                <a:lnSpc>
                  <a:spcPct val="130000"/>
                </a:lnSpc>
              </a:pPr>
              <a:r>
                <a:rPr lang="zh-CN" altLang="en-US" sz="1400" b="1" dirty="0"/>
                <a:t>推荐使用最新版本</a:t>
              </a:r>
              <a:r>
                <a:rPr lang="en-US" altLang="zh-CN" sz="1400" b="1" dirty="0"/>
                <a:t>Chrome</a:t>
              </a:r>
              <a:r>
                <a:rPr lang="zh-CN" altLang="en-US" sz="1400" b="1" dirty="0"/>
                <a:t>浏览器</a:t>
              </a:r>
              <a:endParaRPr lang="en-US" altLang="zh-CN" sz="1400" b="1" dirty="0"/>
            </a:p>
            <a:p>
              <a:pPr>
                <a:lnSpc>
                  <a:spcPct val="130000"/>
                </a:lnSpc>
              </a:pPr>
              <a:r>
                <a:rPr lang="zh-CN" altLang="zh-CN" sz="1400" b="1" dirty="0"/>
                <a:t>苹果操作系统亦支持，苹果操作系统只能使用自带的</a:t>
              </a:r>
              <a:r>
                <a:rPr lang="en-US" altLang="zh-CN" sz="1400" b="1" dirty="0"/>
                <a:t>Safari</a:t>
              </a:r>
              <a:r>
                <a:rPr lang="zh-CN" altLang="zh-CN" sz="1400" b="1" dirty="0"/>
                <a:t>浏览器</a:t>
              </a:r>
              <a:endParaRPr lang="en-US" altLang="zh-CN" sz="1400" b="1" dirty="0"/>
            </a:p>
          </p:txBody>
        </p:sp>
        <p:sp>
          <p:nvSpPr>
            <p:cNvPr id="17" name="íS1îḓè"/>
            <p:cNvSpPr txBox="1"/>
            <p:nvPr/>
          </p:nvSpPr>
          <p:spPr bwMode="auto">
            <a:xfrm>
              <a:off x="7083401" y="2780608"/>
              <a:ext cx="4482199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b="1" dirty="0">
                  <a:solidFill>
                    <a:srgbClr val="C00000"/>
                  </a:solidFill>
                </a:rPr>
                <a:t>主设备浏览器</a:t>
              </a:r>
              <a:endParaRPr lang="en-US" altLang="zh-CN" sz="1800" b="1" dirty="0">
                <a:solidFill>
                  <a:srgbClr val="C00000"/>
                </a:solidFill>
              </a:endParaRPr>
            </a:p>
          </p:txBody>
        </p:sp>
        <p:sp>
          <p:nvSpPr>
            <p:cNvPr id="19" name="îs1íḑê"/>
            <p:cNvSpPr/>
            <p:nvPr/>
          </p:nvSpPr>
          <p:spPr bwMode="auto">
            <a:xfrm>
              <a:off x="7116923" y="4401763"/>
              <a:ext cx="4482465" cy="703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just">
                <a:lnSpc>
                  <a:spcPct val="130000"/>
                </a:lnSpc>
              </a:pPr>
              <a:endParaRPr lang="en-US" altLang="zh-CN" sz="1400" b="1" dirty="0"/>
            </a:p>
          </p:txBody>
        </p:sp>
        <p:sp>
          <p:nvSpPr>
            <p:cNvPr id="21" name="isľíḑé"/>
            <p:cNvSpPr/>
            <p:nvPr/>
          </p:nvSpPr>
          <p:spPr>
            <a:xfrm>
              <a:off x="6467516" y="4224992"/>
              <a:ext cx="537820" cy="537824"/>
            </a:xfrm>
            <a:prstGeom prst="ellipse">
              <a:avLst/>
            </a:prstGeom>
            <a:solidFill>
              <a:schemeClr val="accent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en-US" altLang="zh-CN" b="1" dirty="0"/>
                <a:t>3</a:t>
              </a:r>
              <a:endParaRPr lang="zh-CN" altLang="en-US" b="1" dirty="0"/>
            </a:p>
          </p:txBody>
        </p:sp>
        <p:sp>
          <p:nvSpPr>
            <p:cNvPr id="22" name="išḷíḋê"/>
            <p:cNvSpPr/>
            <p:nvPr/>
          </p:nvSpPr>
          <p:spPr bwMode="auto">
            <a:xfrm>
              <a:off x="7134132" y="4660358"/>
              <a:ext cx="4482199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just">
                <a:lnSpc>
                  <a:spcPct val="130000"/>
                </a:lnSpc>
              </a:pPr>
              <a:r>
                <a:rPr lang="zh-CN" altLang="en-US" sz="1400" b="1" dirty="0"/>
                <a:t>系统使用带宽速率在</a:t>
              </a:r>
              <a:r>
                <a:rPr lang="en-US" altLang="zh-CN" sz="1400" b="1" dirty="0"/>
                <a:t>1MB/s</a:t>
              </a:r>
              <a:r>
                <a:rPr lang="zh-CN" altLang="en-US" sz="1400" b="1" dirty="0"/>
                <a:t>左右，普通网络一般均可支持，建议使用网线直连电脑的上网方式避免卡顿掉线。</a:t>
              </a:r>
              <a:endParaRPr lang="en-US" altLang="zh-CN" sz="1400" b="1" dirty="0"/>
            </a:p>
          </p:txBody>
        </p:sp>
        <p:sp>
          <p:nvSpPr>
            <p:cNvPr id="23" name="iŝlîḍê"/>
            <p:cNvSpPr txBox="1"/>
            <p:nvPr/>
          </p:nvSpPr>
          <p:spPr bwMode="auto">
            <a:xfrm>
              <a:off x="7134132" y="4287380"/>
              <a:ext cx="4482199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b="1" dirty="0">
                  <a:solidFill>
                    <a:srgbClr val="C00000"/>
                  </a:solidFill>
                </a:rPr>
                <a:t>网络</a:t>
              </a:r>
              <a:endParaRPr lang="en-US" altLang="zh-CN" sz="18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675005" y="5226050"/>
            <a:ext cx="10941685" cy="1370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>
              <a:lnSpc>
                <a:spcPct val="130000"/>
              </a:lnSpc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注意事项：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  <a:p>
            <a:pPr lvl="0" defTabSz="685800">
              <a:lnSpc>
                <a:spcPct val="130000"/>
              </a:lnSpc>
              <a:defRPr/>
            </a:pPr>
            <a:r>
              <a:rPr lang="zh-CN" altLang="en-US" sz="1600" b="1" kern="0" dirty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         </a:t>
            </a: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在访问网络时，尽量使用有线网络，不要使用人多、拥挤的无线网络，以保证面试效果。</a:t>
            </a:r>
          </a:p>
          <a:p>
            <a:pPr lvl="0" defTabSz="685800">
              <a:lnSpc>
                <a:spcPct val="130000"/>
              </a:lnSpc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         </a:t>
            </a: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面试过程中，所用设备</a:t>
            </a: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不允许运行其他网页或软件</a:t>
            </a: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，设备须处于免打扰状态，保证复试过程不受其他因素干扰或打断，不得与外界有任何音视频交互。</a:t>
            </a:r>
          </a:p>
        </p:txBody>
      </p:sp>
      <p:sp>
        <p:nvSpPr>
          <p:cNvPr id="73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2933198" y="637074"/>
            <a:ext cx="5407820" cy="590931"/>
          </a:xfrm>
        </p:spPr>
        <p:txBody>
          <a:bodyPr/>
          <a:lstStyle/>
          <a:p>
            <a:r>
              <a:rPr lang="zh-CN" altLang="en-US" sz="3600" dirty="0"/>
              <a:t>设备准备</a:t>
            </a:r>
          </a:p>
        </p:txBody>
      </p:sp>
      <p:sp>
        <p:nvSpPr>
          <p:cNvPr id="82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172993" y="178990"/>
            <a:ext cx="704850" cy="1089529"/>
          </a:xfrm>
        </p:spPr>
        <p:txBody>
          <a:bodyPr/>
          <a:lstStyle/>
          <a:p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矩形 83"/>
          <p:cNvSpPr/>
          <p:nvPr/>
        </p:nvSpPr>
        <p:spPr>
          <a:xfrm>
            <a:off x="0" y="2485747"/>
            <a:ext cx="12191999" cy="18494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0" name="组合 69"/>
          <p:cNvGrpSpPr/>
          <p:nvPr/>
        </p:nvGrpSpPr>
        <p:grpSpPr>
          <a:xfrm rot="20978374">
            <a:off x="6564629" y="1741831"/>
            <a:ext cx="1297215" cy="1297215"/>
            <a:chOff x="728371" y="2173981"/>
            <a:chExt cx="1110756" cy="1110756"/>
          </a:xfrm>
        </p:grpSpPr>
        <p:sp>
          <p:nvSpPr>
            <p:cNvPr id="71" name="椭圆 70"/>
            <p:cNvSpPr/>
            <p:nvPr/>
          </p:nvSpPr>
          <p:spPr>
            <a:xfrm>
              <a:off x="728371" y="2173981"/>
              <a:ext cx="1110756" cy="111075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4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765458" y="2380611"/>
              <a:ext cx="1036581" cy="6974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4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明亮</a:t>
              </a:r>
            </a:p>
          </p:txBody>
        </p:sp>
      </p:grpSp>
      <p:sp>
        <p:nvSpPr>
          <p:cNvPr id="73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2933198" y="307597"/>
            <a:ext cx="5407820" cy="590931"/>
          </a:xfrm>
        </p:spPr>
        <p:txBody>
          <a:bodyPr/>
          <a:lstStyle/>
          <a:p>
            <a:r>
              <a:rPr lang="zh-CN" altLang="en-US" sz="3600" dirty="0"/>
              <a:t>环境准备</a:t>
            </a:r>
          </a:p>
        </p:txBody>
      </p:sp>
      <p:sp>
        <p:nvSpPr>
          <p:cNvPr id="82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172993" y="178990"/>
            <a:ext cx="704850" cy="1089529"/>
          </a:xfrm>
        </p:spPr>
        <p:txBody>
          <a:bodyPr/>
          <a:lstStyle/>
          <a:p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58" name="文本占位符 1"/>
          <p:cNvSpPr txBox="1"/>
          <p:nvPr/>
        </p:nvSpPr>
        <p:spPr>
          <a:xfrm>
            <a:off x="2933198" y="956301"/>
            <a:ext cx="5407820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/>
              <a:t>3.1  </a:t>
            </a:r>
            <a:r>
              <a:rPr lang="zh-CN" altLang="en-US" sz="2400" dirty="0"/>
              <a:t>环境布置说明</a:t>
            </a:r>
          </a:p>
        </p:txBody>
      </p:sp>
      <p:sp>
        <p:nvSpPr>
          <p:cNvPr id="2" name="矩形 1"/>
          <p:cNvSpPr/>
          <p:nvPr/>
        </p:nvSpPr>
        <p:spPr>
          <a:xfrm>
            <a:off x="2802498" y="5176461"/>
            <a:ext cx="5930283" cy="1002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Times New Roman" panose="02020603050405020304" pitchFamily="18" charset="0"/>
              <a:buAutoNum type="arabicPeriod"/>
            </a:pPr>
            <a:r>
              <a:rPr lang="zh-CN" altLang="zh-CN" b="1" kern="100" dirty="0">
                <a:latin typeface="+mj-ea"/>
                <a:ea typeface="+mj-ea"/>
                <a:cs typeface="Times New Roman" panose="02020603050405020304" pitchFamily="18" charset="0"/>
              </a:rPr>
              <a:t>须在封闭安静的房间独立进行远程面试</a:t>
            </a:r>
          </a:p>
          <a:p>
            <a:pPr marL="342900" lvl="0" indent="-34290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Times New Roman" panose="02020603050405020304" pitchFamily="18" charset="0"/>
              <a:buAutoNum type="arabicPeriod"/>
            </a:pPr>
            <a:r>
              <a:rPr lang="zh-CN" altLang="zh-CN" b="1" kern="100" dirty="0">
                <a:latin typeface="+mj-ea"/>
                <a:ea typeface="+mj-ea"/>
                <a:cs typeface="Times New Roman" panose="02020603050405020304" pitchFamily="18" charset="0"/>
              </a:rPr>
              <a:t>房间内除本考生不能有其他任何人员</a:t>
            </a:r>
          </a:p>
        </p:txBody>
      </p:sp>
      <p:grpSp>
        <p:nvGrpSpPr>
          <p:cNvPr id="61" name="组合 60"/>
          <p:cNvGrpSpPr/>
          <p:nvPr/>
        </p:nvGrpSpPr>
        <p:grpSpPr>
          <a:xfrm rot="1449794">
            <a:off x="3180829" y="3186252"/>
            <a:ext cx="1540752" cy="1540752"/>
            <a:chOff x="728371" y="2173981"/>
            <a:chExt cx="1110756" cy="1110756"/>
          </a:xfrm>
        </p:grpSpPr>
        <p:sp>
          <p:nvSpPr>
            <p:cNvPr id="62" name="椭圆 61"/>
            <p:cNvSpPr/>
            <p:nvPr/>
          </p:nvSpPr>
          <p:spPr>
            <a:xfrm>
              <a:off x="728371" y="2173981"/>
              <a:ext cx="1110756" cy="111075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4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797042" y="2400689"/>
              <a:ext cx="973414" cy="6573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4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封闭</a:t>
              </a:r>
            </a:p>
          </p:txBody>
        </p:sp>
      </p:grpSp>
      <p:grpSp>
        <p:nvGrpSpPr>
          <p:cNvPr id="64" name="组合 63"/>
          <p:cNvGrpSpPr/>
          <p:nvPr/>
        </p:nvGrpSpPr>
        <p:grpSpPr>
          <a:xfrm rot="1751332">
            <a:off x="4820164" y="2881337"/>
            <a:ext cx="1307979" cy="1307979"/>
            <a:chOff x="531148" y="1976758"/>
            <a:chExt cx="1307979" cy="1307979"/>
          </a:xfrm>
        </p:grpSpPr>
        <p:sp>
          <p:nvSpPr>
            <p:cNvPr id="65" name="椭圆 64"/>
            <p:cNvSpPr/>
            <p:nvPr/>
          </p:nvSpPr>
          <p:spPr>
            <a:xfrm>
              <a:off x="531148" y="1976758"/>
              <a:ext cx="1307979" cy="130797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矩形 65"/>
            <p:cNvSpPr/>
            <p:nvPr/>
          </p:nvSpPr>
          <p:spPr>
            <a:xfrm>
              <a:off x="682436" y="2092138"/>
              <a:ext cx="1005403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网络</a:t>
              </a:r>
              <a:endPara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3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稳定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 rot="20488094">
            <a:off x="3115465" y="1831847"/>
            <a:ext cx="1409186" cy="1409187"/>
            <a:chOff x="728371" y="2173980"/>
            <a:chExt cx="1110756" cy="1110756"/>
          </a:xfrm>
        </p:grpSpPr>
        <p:sp>
          <p:nvSpPr>
            <p:cNvPr id="3" name="椭圆 2"/>
            <p:cNvSpPr/>
            <p:nvPr/>
          </p:nvSpPr>
          <p:spPr>
            <a:xfrm>
              <a:off x="728371" y="2173980"/>
              <a:ext cx="1110756" cy="111075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4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766209" y="2379868"/>
              <a:ext cx="1035081" cy="6989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4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安静</a:t>
              </a:r>
            </a:p>
          </p:txBody>
        </p:sp>
      </p:grpSp>
      <p:grpSp>
        <p:nvGrpSpPr>
          <p:cNvPr id="74" name="组合 73"/>
          <p:cNvGrpSpPr/>
          <p:nvPr/>
        </p:nvGrpSpPr>
        <p:grpSpPr>
          <a:xfrm rot="21200166">
            <a:off x="5777415" y="3905577"/>
            <a:ext cx="3719743" cy="856364"/>
            <a:chOff x="-654043" y="2352547"/>
            <a:chExt cx="3904929" cy="898998"/>
          </a:xfrm>
        </p:grpSpPr>
        <p:sp>
          <p:nvSpPr>
            <p:cNvPr id="75" name="矩形 74"/>
            <p:cNvSpPr/>
            <p:nvPr/>
          </p:nvSpPr>
          <p:spPr>
            <a:xfrm>
              <a:off x="-654043" y="2352547"/>
              <a:ext cx="3904929" cy="898998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-536375" y="2394299"/>
              <a:ext cx="3640250" cy="7034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3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关闭其它电子设备</a:t>
              </a: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6214983" y="2900123"/>
            <a:ext cx="1058080" cy="1058080"/>
            <a:chOff x="728371" y="2173981"/>
            <a:chExt cx="1110756" cy="1110756"/>
          </a:xfrm>
        </p:grpSpPr>
        <p:sp>
          <p:nvSpPr>
            <p:cNvPr id="68" name="椭圆 67"/>
            <p:cNvSpPr/>
            <p:nvPr/>
          </p:nvSpPr>
          <p:spPr>
            <a:xfrm>
              <a:off x="728371" y="2173981"/>
              <a:ext cx="1110756" cy="111075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781047" y="2394299"/>
              <a:ext cx="1005404" cy="6701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3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独自</a:t>
              </a:r>
            </a:p>
          </p:txBody>
        </p:sp>
      </p:grpSp>
      <p:grpSp>
        <p:nvGrpSpPr>
          <p:cNvPr id="77" name="组合 76"/>
          <p:cNvGrpSpPr/>
          <p:nvPr/>
        </p:nvGrpSpPr>
        <p:grpSpPr>
          <a:xfrm rot="1222511">
            <a:off x="4785640" y="1625844"/>
            <a:ext cx="1100748" cy="1103141"/>
            <a:chOff x="695920" y="2181595"/>
            <a:chExt cx="1100748" cy="1103141"/>
          </a:xfrm>
        </p:grpSpPr>
        <p:sp>
          <p:nvSpPr>
            <p:cNvPr id="78" name="椭圆 77"/>
            <p:cNvSpPr/>
            <p:nvPr/>
          </p:nvSpPr>
          <p:spPr>
            <a:xfrm>
              <a:off x="695920" y="2181595"/>
              <a:ext cx="1100748" cy="110314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>
              <a:off x="743592" y="2440778"/>
              <a:ext cx="100540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电源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9568180" y="-24130"/>
            <a:ext cx="2515235" cy="1248410"/>
            <a:chOff x="15068" y="-38"/>
            <a:chExt cx="3961" cy="1966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745" b="100000" l="2317" r="992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68" y="-38"/>
              <a:ext cx="1923" cy="1966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文本框 5"/>
            <p:cNvSpPr txBox="1"/>
            <p:nvPr/>
          </p:nvSpPr>
          <p:spPr>
            <a:xfrm>
              <a:off x="16991" y="187"/>
              <a:ext cx="2038" cy="1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sz="2000" kern="0" dirty="0">
                  <a:solidFill>
                    <a:schemeClr val="accent5"/>
                  </a:solidFill>
                  <a:latin typeface="华文琥珀" panose="02010800040101010101" charset="-122"/>
                  <a:ea typeface="华文琥珀" panose="02010800040101010101" charset="-122"/>
                  <a:cs typeface="+mn-ea"/>
                  <a:sym typeface="+mn-lt"/>
                </a:rPr>
                <a:t>智周万物道济天下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矩形 86"/>
          <p:cNvSpPr/>
          <p:nvPr/>
        </p:nvSpPr>
        <p:spPr>
          <a:xfrm>
            <a:off x="6120130" y="1647825"/>
            <a:ext cx="5963285" cy="45789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211455" y="1647825"/>
            <a:ext cx="5816600" cy="45789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2933198" y="307597"/>
            <a:ext cx="5407820" cy="590931"/>
          </a:xfrm>
        </p:spPr>
        <p:txBody>
          <a:bodyPr/>
          <a:lstStyle/>
          <a:p>
            <a:r>
              <a:rPr lang="zh-CN" altLang="en-US" sz="3600" dirty="0"/>
              <a:t>环境准备</a:t>
            </a:r>
          </a:p>
        </p:txBody>
      </p:sp>
      <p:sp>
        <p:nvSpPr>
          <p:cNvPr id="82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172993" y="178990"/>
            <a:ext cx="704850" cy="1089529"/>
          </a:xfrm>
        </p:spPr>
        <p:txBody>
          <a:bodyPr/>
          <a:lstStyle/>
          <a:p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58" name="文本占位符 1"/>
          <p:cNvSpPr txBox="1"/>
          <p:nvPr/>
        </p:nvSpPr>
        <p:spPr>
          <a:xfrm>
            <a:off x="2933198" y="956301"/>
            <a:ext cx="5407820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/>
              <a:t>3.2  </a:t>
            </a:r>
            <a:r>
              <a:rPr lang="zh-CN" altLang="en-US" sz="2400" dirty="0"/>
              <a:t>设备摆放说明</a:t>
            </a:r>
          </a:p>
        </p:txBody>
      </p:sp>
      <p:sp>
        <p:nvSpPr>
          <p:cNvPr id="85" name="文本框 84"/>
          <p:cNvSpPr txBox="1"/>
          <p:nvPr/>
        </p:nvSpPr>
        <p:spPr>
          <a:xfrm>
            <a:off x="324974" y="1593457"/>
            <a:ext cx="2987101" cy="45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主设备区</a:t>
            </a:r>
          </a:p>
        </p:txBody>
      </p:sp>
      <p:sp>
        <p:nvSpPr>
          <p:cNvPr id="4" name="矩形 3"/>
          <p:cNvSpPr/>
          <p:nvPr/>
        </p:nvSpPr>
        <p:spPr>
          <a:xfrm>
            <a:off x="324974" y="2046435"/>
            <a:ext cx="5549730" cy="1168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25000"/>
              </a:lnSpc>
              <a:spcAft>
                <a:spcPts val="0"/>
              </a:spcAft>
              <a:buSzPts val="1400"/>
              <a:buFont typeface="Times New Roman" panose="02020603050405020304" pitchFamily="18" charset="0"/>
              <a:buAutoNum type="arabicPeriod"/>
            </a:pPr>
            <a:r>
              <a:rPr lang="zh-CN" altLang="zh-CN" sz="1400" b="1" kern="100" dirty="0">
                <a:latin typeface="+mj-ea"/>
                <a:ea typeface="+mj-ea"/>
                <a:cs typeface="Times New Roman" panose="02020603050405020304" pitchFamily="18" charset="0"/>
              </a:rPr>
              <a:t>桌子或架子</a:t>
            </a:r>
            <a:r>
              <a:rPr lang="zh-CN" altLang="zh-CN" sz="1400" b="1" kern="100" dirty="0">
                <a:latin typeface="+mj-ea"/>
                <a:ea typeface="+mj-ea"/>
                <a:cs typeface="Times New Roman" panose="02020603050405020304" pitchFamily="18" charset="0"/>
                <a:sym typeface="+mn-ea"/>
              </a:rPr>
              <a:t>、</a:t>
            </a:r>
            <a:r>
              <a:rPr lang="zh-CN" altLang="zh-CN" sz="1400" b="1" kern="100" dirty="0">
                <a:latin typeface="+mj-ea"/>
                <a:ea typeface="+mj-ea"/>
                <a:cs typeface="Times New Roman" panose="02020603050405020304" pitchFamily="18" charset="0"/>
              </a:rPr>
              <a:t>一台电脑（键盘、鼠标）、</a:t>
            </a:r>
            <a:r>
              <a:rPr lang="zh-CN" altLang="en-US" sz="1400" b="1" kern="100" dirty="0">
                <a:latin typeface="+mj-ea"/>
                <a:ea typeface="+mj-ea"/>
                <a:cs typeface="Times New Roman" panose="02020603050405020304" pitchFamily="18" charset="0"/>
              </a:rPr>
              <a:t>一套面试终端</a:t>
            </a:r>
            <a:r>
              <a:rPr lang="zh-CN" altLang="zh-CN" sz="1400" b="1" kern="100" dirty="0">
                <a:latin typeface="+mj-ea"/>
                <a:ea typeface="+mj-ea"/>
                <a:cs typeface="Times New Roman" panose="02020603050405020304" pitchFamily="18" charset="0"/>
              </a:rPr>
              <a:t>、身份证；</a:t>
            </a:r>
          </a:p>
          <a:p>
            <a:pPr marL="342900" lvl="0" indent="-342900" algn="just">
              <a:lnSpc>
                <a:spcPct val="125000"/>
              </a:lnSpc>
              <a:spcAft>
                <a:spcPts val="0"/>
              </a:spcAft>
              <a:buSzPts val="1400"/>
              <a:buFont typeface="Times New Roman" panose="02020603050405020304" pitchFamily="18" charset="0"/>
              <a:buAutoNum type="arabicPeriod"/>
            </a:pPr>
            <a:r>
              <a:rPr lang="zh-CN" altLang="zh-CN" sz="1400" b="1" kern="100" dirty="0">
                <a:latin typeface="+mj-ea"/>
                <a:ea typeface="+mj-ea"/>
                <a:cs typeface="Times New Roman" panose="02020603050405020304" pitchFamily="18" charset="0"/>
              </a:rPr>
              <a:t>电脑登录南京航空航天大学网络远程</a:t>
            </a:r>
            <a:r>
              <a:rPr lang="zh-CN" altLang="en-US" sz="1400" b="1" kern="100" dirty="0">
                <a:latin typeface="+mj-ea"/>
                <a:ea typeface="+mj-ea"/>
                <a:cs typeface="Times New Roman" panose="02020603050405020304" pitchFamily="18" charset="0"/>
              </a:rPr>
              <a:t>考试</a:t>
            </a:r>
            <a:r>
              <a:rPr lang="zh-CN" altLang="zh-CN" sz="1400" b="1" kern="100" dirty="0">
                <a:latin typeface="+mj-ea"/>
                <a:ea typeface="+mj-ea"/>
                <a:cs typeface="Times New Roman" panose="02020603050405020304" pitchFamily="18" charset="0"/>
              </a:rPr>
              <a:t>平台；</a:t>
            </a:r>
          </a:p>
          <a:p>
            <a:pPr marL="342900" lvl="0" indent="-342900" algn="just">
              <a:lnSpc>
                <a:spcPct val="125000"/>
              </a:lnSpc>
              <a:spcAft>
                <a:spcPts val="0"/>
              </a:spcAft>
              <a:buSzPts val="1400"/>
              <a:buFont typeface="Times New Roman" panose="02020603050405020304" pitchFamily="18" charset="0"/>
              <a:buAutoNum type="arabicPeriod"/>
            </a:pPr>
            <a:r>
              <a:rPr lang="zh-CN" altLang="zh-CN" sz="1400" b="1" kern="100" dirty="0">
                <a:latin typeface="+mj-ea"/>
                <a:ea typeface="+mj-ea"/>
                <a:cs typeface="Times New Roman" panose="02020603050405020304" pitchFamily="18" charset="0"/>
              </a:rPr>
              <a:t>摄像头正对考生，</a:t>
            </a:r>
            <a:r>
              <a:rPr lang="zh-CN" altLang="en-US" sz="1400" b="1" kern="100" dirty="0">
                <a:latin typeface="+mj-ea"/>
                <a:ea typeface="+mj-ea"/>
                <a:cs typeface="Times New Roman" panose="02020603050405020304" pitchFamily="18" charset="0"/>
              </a:rPr>
              <a:t>考试</a:t>
            </a:r>
            <a:r>
              <a:rPr lang="zh-CN" altLang="zh-CN" sz="1400" b="1" kern="100" dirty="0">
                <a:latin typeface="+mj-ea"/>
                <a:ea typeface="+mj-ea"/>
                <a:cs typeface="Times New Roman" panose="02020603050405020304" pitchFamily="18" charset="0"/>
              </a:rPr>
              <a:t>过程中全程开启；</a:t>
            </a:r>
          </a:p>
          <a:p>
            <a:pPr marL="342900" lvl="0" indent="-342900" algn="just">
              <a:lnSpc>
                <a:spcPct val="125000"/>
              </a:lnSpc>
              <a:spcAft>
                <a:spcPts val="0"/>
              </a:spcAft>
              <a:buSzPts val="1400"/>
              <a:buFont typeface="Times New Roman" panose="02020603050405020304" pitchFamily="18" charset="0"/>
              <a:buAutoNum type="arabicPeriod"/>
            </a:pPr>
            <a:r>
              <a:rPr lang="zh-CN" altLang="en-US" sz="1400" b="1" kern="100" dirty="0">
                <a:latin typeface="+mj-ea"/>
                <a:cs typeface="Times New Roman" panose="02020603050405020304" pitchFamily="18" charset="0"/>
              </a:rPr>
              <a:t>考试</a:t>
            </a:r>
            <a:r>
              <a:rPr lang="zh-CN" altLang="zh-CN" sz="1400" b="1" kern="100" dirty="0">
                <a:latin typeface="+mj-ea"/>
                <a:ea typeface="+mj-ea"/>
                <a:cs typeface="Times New Roman" panose="02020603050405020304" pitchFamily="18" charset="0"/>
              </a:rPr>
              <a:t>过程中，不允许再运行其他网页或软件；</a:t>
            </a:r>
          </a:p>
        </p:txBody>
      </p:sp>
      <p:sp>
        <p:nvSpPr>
          <p:cNvPr id="88" name="文本框 87"/>
          <p:cNvSpPr txBox="1"/>
          <p:nvPr/>
        </p:nvSpPr>
        <p:spPr>
          <a:xfrm>
            <a:off x="344627" y="3681803"/>
            <a:ext cx="2987101" cy="45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副设备区</a:t>
            </a:r>
          </a:p>
        </p:txBody>
      </p:sp>
      <p:sp>
        <p:nvSpPr>
          <p:cNvPr id="89" name="矩形 88"/>
          <p:cNvSpPr/>
          <p:nvPr/>
        </p:nvSpPr>
        <p:spPr>
          <a:xfrm>
            <a:off x="344627" y="4135202"/>
            <a:ext cx="5549730" cy="1706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25000"/>
              </a:lnSpc>
              <a:spcAft>
                <a:spcPts val="0"/>
              </a:spcAft>
              <a:buSzPts val="1400"/>
              <a:buFont typeface="Times New Roman" panose="02020603050405020304" pitchFamily="18" charset="0"/>
              <a:buAutoNum type="arabicPeriod"/>
            </a:pPr>
            <a:r>
              <a:rPr lang="zh-CN" altLang="en-US" sz="1400" b="1" kern="100" dirty="0">
                <a:latin typeface="+mj-ea"/>
                <a:ea typeface="+mj-ea"/>
                <a:cs typeface="Times New Roman" panose="02020603050405020304" pitchFamily="18" charset="0"/>
              </a:rPr>
              <a:t>一台电脑或一部手机，桌子或架子；</a:t>
            </a:r>
          </a:p>
          <a:p>
            <a:pPr marL="342900" lvl="0" indent="-342900" algn="just">
              <a:lnSpc>
                <a:spcPct val="125000"/>
              </a:lnSpc>
              <a:spcAft>
                <a:spcPts val="0"/>
              </a:spcAft>
              <a:buSzPts val="1400"/>
              <a:buFont typeface="Times New Roman" panose="02020603050405020304" pitchFamily="18" charset="0"/>
              <a:buAutoNum type="arabicPeriod"/>
            </a:pPr>
            <a:r>
              <a:rPr lang="zh-CN" altLang="en-US" sz="1400" b="1" kern="100" dirty="0">
                <a:latin typeface="+mj-ea"/>
                <a:ea typeface="+mj-ea"/>
                <a:cs typeface="Times New Roman" panose="02020603050405020304" pitchFamily="18" charset="0"/>
              </a:rPr>
              <a:t>电脑或手机作为备用设备登录腾讯会议软件，</a:t>
            </a:r>
            <a:r>
              <a:rPr lang="zh-CN" altLang="en-US" sz="1400" b="1" kern="100" dirty="0">
                <a:latin typeface="+mj-ea"/>
                <a:cs typeface="Times New Roman" panose="02020603050405020304" pitchFamily="18" charset="0"/>
              </a:rPr>
              <a:t>考试</a:t>
            </a:r>
            <a:r>
              <a:rPr lang="zh-CN" altLang="en-US" sz="1400" b="1" kern="100" dirty="0">
                <a:latin typeface="+mj-ea"/>
                <a:ea typeface="+mj-ea"/>
                <a:cs typeface="Times New Roman" panose="02020603050405020304" pitchFamily="18" charset="0"/>
              </a:rPr>
              <a:t>全程开启；</a:t>
            </a:r>
          </a:p>
          <a:p>
            <a:pPr marL="342900" lvl="0" indent="-342900" algn="just">
              <a:lnSpc>
                <a:spcPct val="125000"/>
              </a:lnSpc>
              <a:spcAft>
                <a:spcPts val="0"/>
              </a:spcAft>
              <a:buSzPts val="1400"/>
              <a:buFont typeface="Times New Roman" panose="02020603050405020304" pitchFamily="18" charset="0"/>
              <a:buAutoNum type="arabicPeriod"/>
            </a:pPr>
            <a:r>
              <a:rPr lang="zh-CN" altLang="en-US" sz="1400" b="1" kern="100" dirty="0">
                <a:latin typeface="+mj-ea"/>
                <a:ea typeface="+mj-ea"/>
                <a:cs typeface="Times New Roman" panose="02020603050405020304" pitchFamily="18" charset="0"/>
              </a:rPr>
              <a:t>摄像头需摆放在考生侧后方，建议距离考生背面适当距离，与考生后背面成</a:t>
            </a:r>
            <a:r>
              <a:rPr lang="en-US" altLang="zh-CN" sz="1400" b="1" kern="100" dirty="0">
                <a:latin typeface="+mj-ea"/>
                <a:ea typeface="+mj-ea"/>
                <a:cs typeface="Times New Roman" panose="02020603050405020304" pitchFamily="18" charset="0"/>
              </a:rPr>
              <a:t>45</a:t>
            </a:r>
            <a:r>
              <a:rPr lang="zh-CN" altLang="en-US" sz="1400" b="1" kern="100" dirty="0">
                <a:latin typeface="+mj-ea"/>
                <a:ea typeface="+mj-ea"/>
                <a:cs typeface="Times New Roman" panose="02020603050405020304" pitchFamily="18" charset="0"/>
              </a:rPr>
              <a:t>度角，</a:t>
            </a:r>
            <a:r>
              <a:rPr lang="zh-CN" altLang="en-US" sz="1400" b="1" dirty="0">
                <a:solidFill>
                  <a:srgbClr val="C00000"/>
                </a:solidFill>
              </a:rPr>
              <a:t>可以录制到考生考试全程及主设备屏幕</a:t>
            </a:r>
            <a:r>
              <a:rPr lang="zh-CN" altLang="en-US" sz="1400" b="1" kern="100" dirty="0">
                <a:latin typeface="+mj-ea"/>
                <a:ea typeface="+mj-ea"/>
                <a:cs typeface="Times New Roman" panose="02020603050405020304" pitchFamily="18" charset="0"/>
              </a:rPr>
              <a:t>；</a:t>
            </a:r>
          </a:p>
          <a:p>
            <a:pPr marL="342900" lvl="0" indent="-342900" algn="just">
              <a:lnSpc>
                <a:spcPct val="125000"/>
              </a:lnSpc>
              <a:spcAft>
                <a:spcPts val="0"/>
              </a:spcAft>
              <a:buSzPts val="1400"/>
              <a:buFont typeface="Times New Roman" panose="02020603050405020304" pitchFamily="18" charset="0"/>
              <a:buAutoNum type="arabicPeriod"/>
            </a:pPr>
            <a:r>
              <a:rPr lang="zh-CN" altLang="en-US" sz="1400" b="1" kern="100" dirty="0">
                <a:latin typeface="+mj-ea"/>
                <a:cs typeface="Times New Roman" panose="02020603050405020304" pitchFamily="18" charset="0"/>
              </a:rPr>
              <a:t>考试</a:t>
            </a:r>
            <a:r>
              <a:rPr lang="zh-CN" altLang="en-US" sz="1400" b="1" kern="100" dirty="0">
                <a:latin typeface="+mj-ea"/>
                <a:ea typeface="+mj-ea"/>
                <a:cs typeface="Times New Roman" panose="02020603050405020304" pitchFamily="18" charset="0"/>
              </a:rPr>
              <a:t>过程中，设备除连接登录考试平台外，</a:t>
            </a:r>
            <a:r>
              <a:rPr lang="zh-CN" altLang="en-US" sz="1400" b="1" dirty="0">
                <a:solidFill>
                  <a:srgbClr val="C00000"/>
                </a:solidFill>
              </a:rPr>
              <a:t>不允许再运行其他网页或软件，保证考试录制过程不因干扰中断</a:t>
            </a:r>
            <a:r>
              <a:rPr lang="zh-CN" altLang="en-US" sz="1400" b="1" kern="100" dirty="0">
                <a:latin typeface="+mj-ea"/>
                <a:ea typeface="+mj-ea"/>
                <a:cs typeface="Times New Roman" panose="02020603050405020304" pitchFamily="18" charset="0"/>
              </a:rPr>
              <a:t>。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9568180" y="-59690"/>
            <a:ext cx="2515235" cy="1248410"/>
            <a:chOff x="15068" y="-94"/>
            <a:chExt cx="3961" cy="1966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745" b="100000" l="2317" r="992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68" y="-94"/>
              <a:ext cx="1923" cy="1966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文本框 23"/>
            <p:cNvSpPr txBox="1"/>
            <p:nvPr/>
          </p:nvSpPr>
          <p:spPr>
            <a:xfrm>
              <a:off x="16991" y="187"/>
              <a:ext cx="2038" cy="1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sz="2000" kern="0" dirty="0">
                  <a:solidFill>
                    <a:schemeClr val="accent5"/>
                  </a:solidFill>
                  <a:latin typeface="华文琥珀" panose="02010800040101010101" charset="-122"/>
                  <a:ea typeface="华文琥珀" panose="02010800040101010101" charset="-122"/>
                  <a:cs typeface="+mn-ea"/>
                  <a:sym typeface="+mn-lt"/>
                </a:rPr>
                <a:t>智周万物道济天下</a:t>
              </a:r>
            </a:p>
          </p:txBody>
        </p:sp>
      </p:grpSp>
      <p:pic>
        <p:nvPicPr>
          <p:cNvPr id="5" name="图片 4" descr="C:\Users\LX\Desktop\微信图片_20200704185802.jpg微信图片_2020070418580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20765" y="1823085"/>
            <a:ext cx="5962650" cy="42291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1348740" y="1840230"/>
            <a:ext cx="9006205" cy="3790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2933198" y="307597"/>
            <a:ext cx="5407820" cy="590931"/>
          </a:xfrm>
        </p:spPr>
        <p:txBody>
          <a:bodyPr/>
          <a:lstStyle/>
          <a:p>
            <a:r>
              <a:rPr lang="zh-CN" altLang="en-US" sz="3600" dirty="0"/>
              <a:t>环境准备</a:t>
            </a:r>
          </a:p>
        </p:txBody>
      </p:sp>
      <p:sp>
        <p:nvSpPr>
          <p:cNvPr id="82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172993" y="178990"/>
            <a:ext cx="704850" cy="1089529"/>
          </a:xfrm>
        </p:spPr>
        <p:txBody>
          <a:bodyPr/>
          <a:lstStyle/>
          <a:p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58" name="文本占位符 1"/>
          <p:cNvSpPr txBox="1"/>
          <p:nvPr/>
        </p:nvSpPr>
        <p:spPr>
          <a:xfrm>
            <a:off x="2933198" y="956301"/>
            <a:ext cx="5407820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/>
              <a:t>3.3  </a:t>
            </a:r>
            <a:r>
              <a:rPr lang="zh-CN" altLang="en-US" sz="2400" dirty="0"/>
              <a:t>考生出镜说明</a:t>
            </a:r>
          </a:p>
        </p:txBody>
      </p:sp>
      <p:sp>
        <p:nvSpPr>
          <p:cNvPr id="2" name="矩形 1"/>
          <p:cNvSpPr/>
          <p:nvPr/>
        </p:nvSpPr>
        <p:spPr>
          <a:xfrm>
            <a:off x="1603375" y="2165985"/>
            <a:ext cx="8751570" cy="3138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AutoNum type="arabicPeriod"/>
            </a:pPr>
            <a:r>
              <a:rPr lang="zh-CN" altLang="en-US" sz="2200" b="1" dirty="0">
                <a:solidFill>
                  <a:srgbClr val="C00000"/>
                </a:solidFill>
              </a:rPr>
              <a:t>不允许化妆，严禁考试过程中遮挡耳部；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AutoNum type="arabicPeriod"/>
            </a:pPr>
            <a:r>
              <a:rPr lang="zh-CN" altLang="zh-CN" sz="2200" b="1" kern="100" dirty="0">
                <a:latin typeface="+mj-ea"/>
                <a:ea typeface="+mj-ea"/>
                <a:cs typeface="Times New Roman" panose="02020603050405020304" pitchFamily="18" charset="0"/>
              </a:rPr>
              <a:t>不得佩戴帽子、头饰、头发不得遮挡面部；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AutoNum type="arabicPeriod"/>
            </a:pPr>
            <a:r>
              <a:rPr lang="zh-CN" altLang="zh-CN" sz="2200" b="1" kern="100" dirty="0">
                <a:latin typeface="+mj-ea"/>
                <a:ea typeface="+mj-ea"/>
                <a:cs typeface="Times New Roman" panose="02020603050405020304" pitchFamily="18" charset="0"/>
              </a:rPr>
              <a:t>不得</a:t>
            </a:r>
            <a:r>
              <a:rPr lang="zh-CN" altLang="zh-CN" sz="2200" b="1" kern="100" dirty="0">
                <a:latin typeface="+mj-ea"/>
                <a:ea typeface="+mj-ea"/>
                <a:cs typeface="Times New Roman" panose="02020603050405020304" pitchFamily="18" charset="0"/>
                <a:sym typeface="+mn-ea"/>
              </a:rPr>
              <a:t>佩戴</a:t>
            </a:r>
            <a:r>
              <a:rPr lang="zh-CN" altLang="en-US" sz="2200" b="1" dirty="0">
                <a:solidFill>
                  <a:srgbClr val="C00000"/>
                </a:solidFill>
                <a:sym typeface="+mn-ea"/>
              </a:rPr>
              <a:t>耳机</a:t>
            </a:r>
            <a:r>
              <a:rPr lang="zh-CN" altLang="zh-CN" sz="2200" b="1" kern="100" dirty="0">
                <a:latin typeface="+mj-ea"/>
                <a:ea typeface="+mj-ea"/>
                <a:cs typeface="Times New Roman" panose="02020603050405020304" pitchFamily="18" charset="0"/>
                <a:sym typeface="+mn-ea"/>
              </a:rPr>
              <a:t>、</a:t>
            </a:r>
            <a:r>
              <a:rPr lang="zh-CN" altLang="zh-CN" sz="2200" b="1" kern="100" dirty="0">
                <a:latin typeface="+mj-ea"/>
                <a:ea typeface="+mj-ea"/>
                <a:cs typeface="Times New Roman" panose="02020603050405020304" pitchFamily="18" charset="0"/>
              </a:rPr>
              <a:t>墨镜、口罩；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AutoNum type="arabicPeriod"/>
            </a:pPr>
            <a:r>
              <a:rPr lang="zh-CN" altLang="zh-CN" sz="2200" b="1" kern="100" dirty="0">
                <a:latin typeface="+mj-ea"/>
                <a:ea typeface="+mj-ea"/>
                <a:cs typeface="Times New Roman" panose="02020603050405020304" pitchFamily="18" charset="0"/>
              </a:rPr>
              <a:t>穿着得体；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AutoNum type="arabicPeriod"/>
            </a:pPr>
            <a:r>
              <a:rPr lang="zh-CN" altLang="zh-CN" sz="2200" b="1" kern="100" dirty="0">
                <a:latin typeface="+mj-ea"/>
                <a:ea typeface="+mj-ea"/>
                <a:cs typeface="Times New Roman" panose="02020603050405020304" pitchFamily="18" charset="0"/>
              </a:rPr>
              <a:t>正面电脑摄像头，保证视频中面部图像清晰；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AutoNum type="arabicPeriod"/>
            </a:pPr>
            <a:r>
              <a:rPr lang="zh-CN" altLang="zh-CN" sz="2200" b="1" kern="100" dirty="0">
                <a:latin typeface="+mj-ea"/>
                <a:ea typeface="+mj-ea"/>
                <a:cs typeface="Times New Roman" panose="02020603050405020304" pitchFamily="18" charset="0"/>
              </a:rPr>
              <a:t>建议考生</a:t>
            </a:r>
            <a:r>
              <a:rPr lang="zh-CN" altLang="en-US" sz="2200" b="1" kern="100" dirty="0">
                <a:latin typeface="+mj-ea"/>
                <a:ea typeface="+mj-ea"/>
                <a:cs typeface="Times New Roman" panose="02020603050405020304" pitchFamily="18" charset="0"/>
              </a:rPr>
              <a:t>与</a:t>
            </a:r>
            <a:r>
              <a:rPr lang="zh-CN" altLang="zh-CN" sz="2200" b="1" kern="100" dirty="0">
                <a:latin typeface="+mj-ea"/>
                <a:ea typeface="+mj-ea"/>
                <a:cs typeface="Times New Roman" panose="02020603050405020304" pitchFamily="18" charset="0"/>
              </a:rPr>
              <a:t>主设备摄像</a:t>
            </a:r>
            <a:r>
              <a:rPr lang="zh-CN" altLang="en-US" sz="2200" b="1" kern="100" dirty="0">
                <a:latin typeface="+mj-ea"/>
                <a:ea typeface="+mj-ea"/>
                <a:cs typeface="Times New Roman" panose="02020603050405020304" pitchFamily="18" charset="0"/>
              </a:rPr>
              <a:t>头保持适当距离，可以录制到考生考试全程。</a:t>
            </a:r>
            <a:endParaRPr lang="zh-CN" altLang="zh-CN" sz="2200" b="1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9568180" y="-59690"/>
            <a:ext cx="2515235" cy="1248410"/>
            <a:chOff x="15068" y="-94"/>
            <a:chExt cx="3961" cy="1966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745" b="100000" l="2317" r="992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68" y="-94"/>
              <a:ext cx="1923" cy="1966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文本框 23"/>
            <p:cNvSpPr txBox="1"/>
            <p:nvPr/>
          </p:nvSpPr>
          <p:spPr>
            <a:xfrm>
              <a:off x="16991" y="187"/>
              <a:ext cx="2038" cy="1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sz="2000" kern="0" dirty="0">
                  <a:solidFill>
                    <a:schemeClr val="accent5"/>
                  </a:solidFill>
                  <a:latin typeface="华文琥珀" panose="02010800040101010101" charset="-122"/>
                  <a:ea typeface="华文琥珀" panose="02010800040101010101" charset="-122"/>
                  <a:cs typeface="+mn-ea"/>
                  <a:sym typeface="+mn-lt"/>
                </a:rPr>
                <a:t>智周万物道济天下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211353" y="1703883"/>
            <a:ext cx="5816586" cy="4975127"/>
            <a:chOff x="211353" y="1703883"/>
            <a:chExt cx="5816586" cy="4975127"/>
          </a:xfrm>
        </p:grpSpPr>
        <p:sp>
          <p:nvSpPr>
            <p:cNvPr id="37" name="矩形 36"/>
            <p:cNvSpPr/>
            <p:nvPr/>
          </p:nvSpPr>
          <p:spPr>
            <a:xfrm>
              <a:off x="211353" y="1703883"/>
              <a:ext cx="5816586" cy="49751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324339" y="1728521"/>
              <a:ext cx="2987101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sz="2000" b="1" kern="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登录远程面试系统</a:t>
              </a:r>
            </a:p>
          </p:txBody>
        </p:sp>
        <p:sp>
          <p:nvSpPr>
            <p:cNvPr id="5" name="矩形 4"/>
            <p:cNvSpPr/>
            <p:nvPr/>
          </p:nvSpPr>
          <p:spPr>
            <a:xfrm>
              <a:off x="324974" y="2235087"/>
              <a:ext cx="5215932" cy="1337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8600" lvl="0" indent="-228600" defTabSz="685800">
                <a:lnSpc>
                  <a:spcPct val="130000"/>
                </a:lnSpc>
                <a:spcAft>
                  <a:spcPts val="500"/>
                </a:spcAft>
                <a:buAutoNum type="arabicPeriod"/>
                <a:defRPr/>
              </a:pP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ea"/>
                  <a:sym typeface="Calibri" panose="020F0502020204030204" pitchFamily="34" charset="0"/>
                </a:rPr>
                <a:t>登录网址：</a:t>
              </a:r>
              <a:r>
                <a:rPr lang="en-US" altLang="zh-CN" sz="1400" b="1" dirty="0">
                  <a:solidFill>
                    <a:srgbClr val="FF0000"/>
                  </a:solidFill>
                  <a:latin typeface="+mn-ea"/>
                </a:rPr>
                <a:t>https://www.yjszsms.com/school/10287</a:t>
              </a:r>
              <a:endParaRPr kumimoji="0" lang="en-US" altLang="zh-CN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endParaRPr>
            </a:p>
            <a:p>
              <a:pPr marL="228600" lvl="0" indent="-228600" defTabSz="685800">
                <a:lnSpc>
                  <a:spcPct val="130000"/>
                </a:lnSpc>
                <a:spcAft>
                  <a:spcPts val="500"/>
                </a:spcAft>
                <a:buAutoNum type="arabicPeriod"/>
                <a:defRPr/>
              </a:pPr>
              <a:r>
                <a:rPr lang="zh-CN" altLang="en-US" sz="1400" b="1" kern="0" dirty="0">
                  <a:latin typeface="+mn-ea"/>
                  <a:cs typeface="+mn-ea"/>
                  <a:sym typeface="Calibri" panose="020F0502020204030204" pitchFamily="34" charset="0"/>
                </a:rPr>
                <a:t>帐号：</a:t>
              </a:r>
              <a:r>
                <a:rPr lang="zh-CN" altLang="en-US" sz="1400" b="1" kern="0" dirty="0">
                  <a:solidFill>
                    <a:srgbClr val="FF0000"/>
                  </a:solidFill>
                  <a:latin typeface="+mn-ea"/>
                  <a:cs typeface="+mn-ea"/>
                  <a:sym typeface="Calibri" panose="020F0502020204030204" pitchFamily="34" charset="0"/>
                </a:rPr>
                <a:t>考生报名号（</a:t>
              </a:r>
              <a:r>
                <a:rPr lang="en-US" altLang="zh-CN" sz="1400" b="1" kern="0" dirty="0">
                  <a:solidFill>
                    <a:srgbClr val="FF0000"/>
                  </a:solidFill>
                  <a:latin typeface="+mn-ea"/>
                  <a:cs typeface="+mn-ea"/>
                  <a:sym typeface="Calibri" panose="020F0502020204030204" pitchFamily="34" charset="0"/>
                </a:rPr>
                <a:t>2210287</a:t>
              </a:r>
              <a:r>
                <a:rPr lang="zh-CN" altLang="en-US" sz="1400" b="1" kern="0" dirty="0">
                  <a:solidFill>
                    <a:srgbClr val="FF0000"/>
                  </a:solidFill>
                  <a:latin typeface="+mn-ea"/>
                  <a:cs typeface="+mn-ea"/>
                  <a:sym typeface="Calibri" panose="020F0502020204030204" pitchFamily="34" charset="0"/>
                </a:rPr>
                <a:t>开头的15位编号）</a:t>
              </a:r>
            </a:p>
            <a:p>
              <a:pPr marL="228600" lvl="0" indent="-228600" defTabSz="685800">
                <a:lnSpc>
                  <a:spcPct val="130000"/>
                </a:lnSpc>
                <a:spcAft>
                  <a:spcPts val="500"/>
                </a:spcAft>
                <a:buAutoNum type="arabicPeriod"/>
                <a:defRPr/>
              </a:pPr>
              <a:r>
                <a:rPr lang="zh-CN" altLang="en-US" sz="1400" b="1" kern="0" dirty="0">
                  <a:solidFill>
                    <a:srgbClr val="FF0000"/>
                  </a:solidFill>
                  <a:latin typeface="+mn-ea"/>
                  <a:cs typeface="+mn-ea"/>
                  <a:sym typeface="Calibri" panose="020F0502020204030204" pitchFamily="34" charset="0"/>
                </a:rPr>
                <a:t>初始密码为有效身份证件号码 后6位 （身份证最后一位如为X应大写）</a:t>
              </a:r>
              <a:endParaRPr lang="en-US" altLang="zh-CN" sz="1400" b="1" kern="0" dirty="0">
                <a:latin typeface="+mn-ea"/>
                <a:cs typeface="+mn-ea"/>
                <a:sym typeface="Calibri" panose="020F0502020204030204" pitchFamily="34" charset="0"/>
              </a:endParaRPr>
            </a:p>
          </p:txBody>
        </p:sp>
      </p:grpSp>
      <p:sp>
        <p:nvSpPr>
          <p:cNvPr id="32" name="文本占位符 1"/>
          <p:cNvSpPr txBox="1"/>
          <p:nvPr/>
        </p:nvSpPr>
        <p:spPr>
          <a:xfrm>
            <a:off x="2933198" y="956301"/>
            <a:ext cx="5407820" cy="42354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rgbClr val="FF0000"/>
                </a:solidFill>
              </a:rPr>
              <a:t>4.1  </a:t>
            </a:r>
            <a:r>
              <a:rPr lang="zh-CN" altLang="en-US" sz="2400" dirty="0">
                <a:solidFill>
                  <a:srgbClr val="FF0000"/>
                </a:solidFill>
              </a:rPr>
              <a:t>登录远程面试系统</a:t>
            </a:r>
            <a:r>
              <a:rPr lang="en-US" altLang="zh-CN" sz="2400" dirty="0">
                <a:solidFill>
                  <a:srgbClr val="FF0000"/>
                </a:solidFill>
              </a:rPr>
              <a:t>&amp;</a:t>
            </a:r>
            <a:r>
              <a:rPr lang="zh-CN" altLang="en-US" sz="2400" dirty="0">
                <a:solidFill>
                  <a:srgbClr val="FF0000"/>
                </a:solidFill>
              </a:rPr>
              <a:t>阅读考生须知</a:t>
            </a:r>
          </a:p>
        </p:txBody>
      </p:sp>
      <p:sp>
        <p:nvSpPr>
          <p:cNvPr id="33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172993" y="178990"/>
            <a:ext cx="704850" cy="1089529"/>
          </a:xfrm>
        </p:spPr>
        <p:txBody>
          <a:bodyPr/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41" name="矩形 40"/>
          <p:cNvSpPr/>
          <p:nvPr/>
        </p:nvSpPr>
        <p:spPr>
          <a:xfrm>
            <a:off x="6164061" y="1703883"/>
            <a:ext cx="5816586" cy="49751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277682" y="1632382"/>
            <a:ext cx="2987101" cy="45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b="1" kern="0" dirty="0">
                <a:solidFill>
                  <a:srgbClr val="C00000"/>
                </a:solidFill>
                <a:latin typeface="+mn-ea"/>
                <a:cs typeface="+mn-ea"/>
                <a:sym typeface="+mn-lt"/>
              </a:rPr>
              <a:t>阅读考生须知</a:t>
            </a:r>
          </a:p>
        </p:txBody>
      </p:sp>
      <p:sp>
        <p:nvSpPr>
          <p:cNvPr id="43" name="矩形 42"/>
          <p:cNvSpPr/>
          <p:nvPr/>
        </p:nvSpPr>
        <p:spPr>
          <a:xfrm>
            <a:off x="6277682" y="2085999"/>
            <a:ext cx="5215932" cy="1033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defTabSz="685800">
              <a:lnSpc>
                <a:spcPct val="130000"/>
              </a:lnSpc>
              <a:spcAft>
                <a:spcPts val="500"/>
              </a:spcAft>
              <a:buAutoNum type="arabicPeriod"/>
              <a:defRPr/>
            </a:pPr>
            <a:r>
              <a:rPr lang="zh-CN" altLang="en-US" sz="1400" b="1" kern="0" dirty="0">
                <a:latin typeface="+mn-ea"/>
                <a:cs typeface="+mn-ea"/>
                <a:sym typeface="Calibri" panose="020F0502020204030204" pitchFamily="34" charset="0"/>
              </a:rPr>
              <a:t>考生第一次登录面试系统时，系统会自动弹出；</a:t>
            </a:r>
          </a:p>
          <a:p>
            <a:pPr marL="228600" lvl="0" indent="-228600" defTabSz="685800">
              <a:lnSpc>
                <a:spcPct val="130000"/>
              </a:lnSpc>
              <a:spcAft>
                <a:spcPts val="500"/>
              </a:spcAft>
              <a:buAutoNum type="arabicPeriod"/>
              <a:defRPr/>
            </a:pPr>
            <a:r>
              <a:rPr lang="zh-CN" altLang="en-US" sz="1400" b="1" kern="0" dirty="0">
                <a:latin typeface="+mn-ea"/>
                <a:cs typeface="+mn-ea"/>
                <a:sym typeface="Calibri" panose="020F0502020204030204" pitchFamily="34" charset="0"/>
              </a:rPr>
              <a:t>考生</a:t>
            </a:r>
            <a:r>
              <a:rPr lang="zh-CN" altLang="en-US" sz="1400" b="1" kern="0" dirty="0">
                <a:solidFill>
                  <a:srgbClr val="C00000"/>
                </a:solidFill>
                <a:latin typeface="+mn-ea"/>
                <a:cs typeface="+mn-ea"/>
                <a:sym typeface="Calibri" panose="020F0502020204030204" pitchFamily="34" charset="0"/>
              </a:rPr>
              <a:t>必须仔细</a:t>
            </a:r>
            <a:r>
              <a:rPr lang="zh-CN" altLang="en-US" sz="1400" b="1" kern="0" dirty="0">
                <a:latin typeface="+mn-ea"/>
                <a:cs typeface="+mn-ea"/>
                <a:sym typeface="Calibri" panose="020F0502020204030204" pitchFamily="34" charset="0"/>
              </a:rPr>
              <a:t>阅读须知；</a:t>
            </a:r>
          </a:p>
          <a:p>
            <a:pPr marL="228600" lvl="0" indent="-228600" defTabSz="685800">
              <a:lnSpc>
                <a:spcPct val="130000"/>
              </a:lnSpc>
              <a:spcAft>
                <a:spcPts val="500"/>
              </a:spcAft>
              <a:buAutoNum type="arabicPeriod"/>
              <a:defRPr/>
            </a:pPr>
            <a:r>
              <a:rPr lang="zh-CN" altLang="en-US" sz="1400" b="1" kern="0" dirty="0">
                <a:latin typeface="+mn-ea"/>
                <a:cs typeface="+mn-ea"/>
                <a:sym typeface="Calibri" panose="020F0502020204030204" pitchFamily="34" charset="0"/>
              </a:rPr>
              <a:t>阅读完成后，点击</a:t>
            </a:r>
            <a:r>
              <a:rPr lang="en-US" altLang="zh-CN" sz="1400" b="1" kern="0" dirty="0">
                <a:latin typeface="+mn-ea"/>
                <a:cs typeface="+mn-ea"/>
                <a:sym typeface="Calibri" panose="020F0502020204030204" pitchFamily="34" charset="0"/>
              </a:rPr>
              <a:t>【</a:t>
            </a:r>
            <a:r>
              <a:rPr lang="zh-CN" altLang="en-US" sz="1400" b="1" kern="0" dirty="0">
                <a:latin typeface="+mn-ea"/>
                <a:cs typeface="+mn-ea"/>
                <a:sym typeface="Calibri" panose="020F0502020204030204" pitchFamily="34" charset="0"/>
              </a:rPr>
              <a:t>已阅读</a:t>
            </a:r>
            <a:r>
              <a:rPr lang="en-US" altLang="zh-CN" sz="1400" b="1" kern="0" dirty="0">
                <a:latin typeface="+mn-ea"/>
                <a:cs typeface="+mn-ea"/>
                <a:sym typeface="Calibri" panose="020F0502020204030204" pitchFamily="34" charset="0"/>
              </a:rPr>
              <a:t>】</a:t>
            </a:r>
            <a:r>
              <a:rPr lang="zh-CN" altLang="en-US" sz="1400" b="1" kern="0" dirty="0">
                <a:latin typeface="+mn-ea"/>
                <a:cs typeface="+mn-ea"/>
                <a:sym typeface="Calibri" panose="020F0502020204030204" pitchFamily="34" charset="0"/>
              </a:rPr>
              <a:t>按钮，进入下一页。</a:t>
            </a:r>
            <a:endParaRPr lang="en-US" altLang="zh-CN" sz="1400" b="1" kern="0" dirty="0">
              <a:latin typeface="+mn-ea"/>
              <a:cs typeface="+mn-ea"/>
              <a:sym typeface="Calibri" panose="020F0502020204030204" pitchFamily="34" charset="0"/>
            </a:endParaRPr>
          </a:p>
        </p:txBody>
      </p:sp>
      <p:sp>
        <p:nvSpPr>
          <p:cNvPr id="46" name="文本占位符 1"/>
          <p:cNvSpPr txBox="1"/>
          <p:nvPr/>
        </p:nvSpPr>
        <p:spPr>
          <a:xfrm>
            <a:off x="2933197" y="307597"/>
            <a:ext cx="6322563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/>
              <a:t>系统全过程分解步骤说明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766"/>
          <a:stretch>
            <a:fillRect/>
          </a:stretch>
        </p:blipFill>
        <p:spPr bwMode="auto">
          <a:xfrm>
            <a:off x="7081520" y="4634230"/>
            <a:ext cx="3586480" cy="75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文本框 41"/>
          <p:cNvSpPr txBox="1"/>
          <p:nvPr/>
        </p:nvSpPr>
        <p:spPr>
          <a:xfrm>
            <a:off x="6268659" y="3119647"/>
            <a:ext cx="2987101" cy="45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b="1" kern="0" dirty="0">
                <a:solidFill>
                  <a:srgbClr val="C00000"/>
                </a:solidFill>
                <a:latin typeface="+mn-ea"/>
                <a:cs typeface="+mn-ea"/>
                <a:sym typeface="+mn-lt"/>
              </a:rPr>
              <a:t>承诺诚信复试</a:t>
            </a:r>
          </a:p>
        </p:txBody>
      </p:sp>
      <p:sp>
        <p:nvSpPr>
          <p:cNvPr id="48" name="矩形 47"/>
          <p:cNvSpPr/>
          <p:nvPr/>
        </p:nvSpPr>
        <p:spPr>
          <a:xfrm>
            <a:off x="6266665" y="3573263"/>
            <a:ext cx="5215932" cy="1060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defTabSz="685800">
              <a:lnSpc>
                <a:spcPct val="130000"/>
              </a:lnSpc>
              <a:spcAft>
                <a:spcPts val="500"/>
              </a:spcAft>
              <a:buAutoNum type="arabicPeriod"/>
              <a:defRPr/>
            </a:pPr>
            <a:r>
              <a:rPr lang="zh-CN" altLang="en-US" sz="1400" b="1" kern="0" dirty="0">
                <a:latin typeface="+mn-ea"/>
                <a:cs typeface="+mn-ea"/>
                <a:sym typeface="Calibri" panose="020F0502020204030204" pitchFamily="34" charset="0"/>
              </a:rPr>
              <a:t>考生第一次登录面试系统时，系统会自动弹出；</a:t>
            </a:r>
          </a:p>
          <a:p>
            <a:pPr marL="228600" lvl="0" indent="-228600" defTabSz="685800">
              <a:lnSpc>
                <a:spcPct val="130000"/>
              </a:lnSpc>
              <a:spcAft>
                <a:spcPts val="500"/>
              </a:spcAft>
              <a:buAutoNum type="arabicPeriod"/>
              <a:defRPr/>
            </a:pPr>
            <a:r>
              <a:rPr lang="zh-CN" altLang="en-US" sz="1400" b="1" kern="0" dirty="0">
                <a:latin typeface="+mn-ea"/>
                <a:cs typeface="+mn-ea"/>
                <a:sym typeface="Calibri" panose="020F0502020204030204" pitchFamily="34" charset="0"/>
              </a:rPr>
              <a:t>考生</a:t>
            </a:r>
            <a:r>
              <a:rPr lang="zh-CN" altLang="en-US" sz="1400" b="1" kern="0" dirty="0">
                <a:solidFill>
                  <a:srgbClr val="C00000"/>
                </a:solidFill>
                <a:latin typeface="+mn-ea"/>
                <a:cs typeface="+mn-ea"/>
                <a:sym typeface="Calibri" panose="020F0502020204030204" pitchFamily="34" charset="0"/>
              </a:rPr>
              <a:t>必须承诺诚信考试</a:t>
            </a:r>
            <a:r>
              <a:rPr lang="zh-CN" altLang="en-US" sz="1400" b="1" kern="0" dirty="0">
                <a:latin typeface="+mn-ea"/>
                <a:cs typeface="+mn-ea"/>
                <a:sym typeface="Calibri" panose="020F0502020204030204" pitchFamily="34" charset="0"/>
              </a:rPr>
              <a:t>；</a:t>
            </a:r>
          </a:p>
          <a:p>
            <a:pPr marL="228600" lvl="0" indent="-228600" defTabSz="685800">
              <a:lnSpc>
                <a:spcPct val="130000"/>
              </a:lnSpc>
              <a:spcAft>
                <a:spcPts val="500"/>
              </a:spcAft>
              <a:buAutoNum type="arabicPeriod"/>
              <a:defRPr/>
            </a:pPr>
            <a:r>
              <a:rPr lang="zh-CN" altLang="en-US" sz="1400" b="1" kern="0" dirty="0">
                <a:latin typeface="+mn-ea"/>
                <a:cs typeface="+mn-ea"/>
                <a:sym typeface="Calibri" panose="020F0502020204030204" pitchFamily="34" charset="0"/>
              </a:rPr>
              <a:t>阅读完成后，点击</a:t>
            </a:r>
            <a:r>
              <a:rPr lang="en-US" altLang="zh-CN" sz="1400" b="1" kern="0" dirty="0">
                <a:latin typeface="+mn-ea"/>
                <a:cs typeface="+mn-ea"/>
                <a:sym typeface="Calibri" panose="020F0502020204030204" pitchFamily="34" charset="0"/>
              </a:rPr>
              <a:t>【</a:t>
            </a:r>
            <a:r>
              <a:rPr lang="zh-CN" altLang="en-US" sz="1400" b="1" kern="0" dirty="0">
                <a:latin typeface="+mn-ea"/>
                <a:cs typeface="+mn-ea"/>
                <a:sym typeface="Calibri" panose="020F0502020204030204" pitchFamily="34" charset="0"/>
              </a:rPr>
              <a:t>我承诺</a:t>
            </a:r>
            <a:r>
              <a:rPr lang="en-US" altLang="zh-CN" sz="1400" b="1" kern="0" dirty="0">
                <a:latin typeface="+mn-ea"/>
                <a:cs typeface="+mn-ea"/>
                <a:sym typeface="Calibri" panose="020F0502020204030204" pitchFamily="34" charset="0"/>
              </a:rPr>
              <a:t>】</a:t>
            </a:r>
            <a:r>
              <a:rPr lang="zh-CN" altLang="en-US" sz="1400" b="1" kern="0" dirty="0">
                <a:latin typeface="+mn-ea"/>
                <a:cs typeface="+mn-ea"/>
                <a:sym typeface="Calibri" panose="020F0502020204030204" pitchFamily="34" charset="0"/>
              </a:rPr>
              <a:t>按钮，进入下一页。</a:t>
            </a:r>
            <a:endParaRPr lang="en-US" altLang="zh-CN" sz="1400" b="1" kern="0" dirty="0">
              <a:latin typeface="+mn-ea"/>
              <a:cs typeface="+mn-ea"/>
              <a:sym typeface="Calibri" panose="020F050202020403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81"/>
          <a:stretch>
            <a:fillRect/>
          </a:stretch>
        </p:blipFill>
        <p:spPr bwMode="auto">
          <a:xfrm>
            <a:off x="7499350" y="5532755"/>
            <a:ext cx="2772410" cy="67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9568180" y="-59690"/>
            <a:ext cx="2515235" cy="1248410"/>
            <a:chOff x="15068" y="-94"/>
            <a:chExt cx="3961" cy="1966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745" b="100000" l="2317" r="992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68" y="-94"/>
              <a:ext cx="1923" cy="1966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文本框 23"/>
            <p:cNvSpPr txBox="1"/>
            <p:nvPr/>
          </p:nvSpPr>
          <p:spPr>
            <a:xfrm>
              <a:off x="16991" y="187"/>
              <a:ext cx="2038" cy="1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sz="2000" kern="0" dirty="0">
                  <a:solidFill>
                    <a:schemeClr val="accent5"/>
                  </a:solidFill>
                  <a:latin typeface="华文琥珀" panose="02010800040101010101" charset="-122"/>
                  <a:ea typeface="华文琥珀" panose="02010800040101010101" charset="-122"/>
                  <a:cs typeface="+mn-ea"/>
                  <a:sym typeface="+mn-lt"/>
                </a:rPr>
                <a:t>智周万物道济天下</a:t>
              </a: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rcRect t="17468"/>
          <a:stretch>
            <a:fillRect/>
          </a:stretch>
        </p:blipFill>
        <p:spPr>
          <a:xfrm>
            <a:off x="324485" y="3786505"/>
            <a:ext cx="5513705" cy="271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45978" y="3374279"/>
            <a:ext cx="4781286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0" defTabSz="685800">
              <a:lnSpc>
                <a:spcPct val="150000"/>
              </a:lnSpc>
              <a:spcAft>
                <a:spcPts val="1000"/>
              </a:spcAft>
              <a:buFont typeface="+mj-lt"/>
              <a:buNone/>
              <a:defRPr/>
            </a:pPr>
            <a:r>
              <a:rPr lang="zh-CN" altLang="en-US" sz="1600" b="1" kern="0" dirty="0">
                <a:solidFill>
                  <a:srgbClr val="C00000"/>
                </a:solidFill>
                <a:latin typeface="+mn-ea"/>
                <a:cs typeface="+mn-ea"/>
                <a:sym typeface="Calibri" panose="020F0502020204030204" pitchFamily="34" charset="0"/>
              </a:rPr>
              <a:t>设备检测：</a:t>
            </a:r>
            <a:r>
              <a:rPr kumimoji="0" lang="zh-CN" altLang="en-US" sz="1600" b="1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考生进入系统后，需要完成设备检测后，才能进行面试。 点击图上所示的</a:t>
            </a:r>
            <a:r>
              <a:rPr kumimoji="0" lang="en-US" altLang="zh-CN" sz="1600" b="1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【</a:t>
            </a:r>
            <a:r>
              <a:rPr kumimoji="0" lang="zh-CN" altLang="en-US" sz="1600" b="1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设备检测</a:t>
            </a:r>
            <a:r>
              <a:rPr kumimoji="0" lang="en-US" altLang="zh-CN" sz="1600" b="1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】</a:t>
            </a:r>
            <a:r>
              <a:rPr kumimoji="0" lang="zh-CN" altLang="en-US" sz="1600" b="1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按钮。详见下一页。 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ea"/>
              <a:sym typeface="Calibri" panose="020F0502020204030204" pitchFamily="34" charset="0"/>
            </a:endParaRPr>
          </a:p>
        </p:txBody>
      </p:sp>
      <p:sp>
        <p:nvSpPr>
          <p:cNvPr id="29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172993" y="178990"/>
            <a:ext cx="704850" cy="1089529"/>
          </a:xfrm>
        </p:spPr>
        <p:txBody>
          <a:bodyPr/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31" name="文本占位符 1"/>
          <p:cNvSpPr txBox="1"/>
          <p:nvPr/>
        </p:nvSpPr>
        <p:spPr>
          <a:xfrm>
            <a:off x="2933198" y="956301"/>
            <a:ext cx="5407820" cy="42354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rgbClr val="FF0000"/>
                </a:solidFill>
              </a:rPr>
              <a:t>4.2  </a:t>
            </a:r>
            <a:r>
              <a:rPr lang="zh-CN" altLang="en-US" sz="2400" dirty="0">
                <a:solidFill>
                  <a:srgbClr val="FF0000"/>
                </a:solidFill>
              </a:rPr>
              <a:t>考生主页功能说明</a:t>
            </a:r>
          </a:p>
        </p:txBody>
      </p:sp>
      <p:sp>
        <p:nvSpPr>
          <p:cNvPr id="35" name="文本占位符 1"/>
          <p:cNvSpPr txBox="1"/>
          <p:nvPr/>
        </p:nvSpPr>
        <p:spPr>
          <a:xfrm>
            <a:off x="2933197" y="307597"/>
            <a:ext cx="6322563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/>
              <a:t>系统全过程分解步骤说明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656" y="2118808"/>
            <a:ext cx="6627927" cy="3769547"/>
          </a:xfrm>
          <a:prstGeom prst="rect">
            <a:avLst/>
          </a:prstGeom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" name="直接箭头连接符 2"/>
          <p:cNvCxnSpPr/>
          <p:nvPr/>
        </p:nvCxnSpPr>
        <p:spPr>
          <a:xfrm flipH="1" flipV="1">
            <a:off x="6165850" y="3335020"/>
            <a:ext cx="788670" cy="45339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954520" y="3788410"/>
            <a:ext cx="1564005" cy="370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14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设备检测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248910" y="2118995"/>
            <a:ext cx="1303655" cy="2914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endParaRPr lang="zh-CN" altLang="en-US" sz="10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9568180" y="-59690"/>
            <a:ext cx="2515235" cy="1248410"/>
            <a:chOff x="15068" y="-94"/>
            <a:chExt cx="3961" cy="1966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45" b="100000" l="2317" r="992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68" y="-94"/>
              <a:ext cx="1923" cy="1966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文本框 23"/>
            <p:cNvSpPr txBox="1"/>
            <p:nvPr/>
          </p:nvSpPr>
          <p:spPr>
            <a:xfrm>
              <a:off x="16991" y="187"/>
              <a:ext cx="2038" cy="1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sz="2000" kern="0" dirty="0">
                  <a:solidFill>
                    <a:schemeClr val="accent5"/>
                  </a:solidFill>
                  <a:latin typeface="华文琥珀" panose="02010800040101010101" charset="-122"/>
                  <a:ea typeface="华文琥珀" panose="02010800040101010101" charset="-122"/>
                  <a:cs typeface="+mn-ea"/>
                  <a:sym typeface="+mn-lt"/>
                </a:rPr>
                <a:t>智周万物道济天下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7137647" y="0"/>
            <a:ext cx="4843000" cy="6857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685" y="3219994"/>
            <a:ext cx="4162425" cy="329813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86013" y="1625954"/>
            <a:ext cx="6641041" cy="4290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defTabSz="685800">
              <a:lnSpc>
                <a:spcPct val="150000"/>
              </a:lnSpc>
              <a:spcAft>
                <a:spcPts val="500"/>
              </a:spcAft>
              <a:buAutoNum type="arabicPeriod"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浏览器提示：</a:t>
            </a: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  <a:hlinkClick r:id="rId3"/>
              </a:rPr>
              <a:t>www.yjszsms.com</a:t>
            </a: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想要使用您的麦克风、使用您的摄像头，请务必点击“允许”。</a:t>
            </a: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如果不小心点了禁止，可以参考文档 </a:t>
            </a:r>
            <a:r>
              <a:rPr lang="en-US" altLang="zh-CN" sz="1400" b="1" dirty="0">
                <a:solidFill>
                  <a:srgbClr val="C00000"/>
                </a:solidFill>
                <a:hlinkClick r:id="rId4"/>
              </a:rPr>
              <a:t>https://www.yjszsms.com/help/faq/ks</a:t>
            </a:r>
            <a:r>
              <a:rPr lang="en-US" altLang="zh-CN" sz="1400" b="1" dirty="0">
                <a:solidFill>
                  <a:srgbClr val="C00000"/>
                </a:solidFill>
              </a:rPr>
              <a:t>  -- </a:t>
            </a:r>
            <a:r>
              <a:rPr lang="zh-CN" altLang="en-US" sz="1400" b="1" dirty="0">
                <a:solidFill>
                  <a:srgbClr val="C00000"/>
                </a:solidFill>
              </a:rPr>
              <a:t>异常情况处理</a:t>
            </a:r>
            <a:endParaRPr lang="en-US" altLang="zh-CN" sz="1400" b="1" kern="0" dirty="0">
              <a:solidFill>
                <a:srgbClr val="C00000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  <a:p>
            <a:pPr marL="228600" lvl="0" indent="-228600" defTabSz="685800">
              <a:lnSpc>
                <a:spcPct val="150000"/>
              </a:lnSpc>
              <a:spcAft>
                <a:spcPts val="500"/>
              </a:spcAft>
              <a:buAutoNum type="arabicPeriod"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麦克风检测： 如果有多个麦克风，可切换选择，电脑音量调大，对麦克风说话，能听到回音，表示麦克风和音箱功能正常。</a:t>
            </a:r>
            <a:endParaRPr lang="en-US" altLang="zh-CN" sz="1400" b="1" kern="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  <a:p>
            <a:pPr marL="228600" lvl="0" indent="-228600" defTabSz="685800">
              <a:lnSpc>
                <a:spcPct val="150000"/>
              </a:lnSpc>
              <a:spcAft>
                <a:spcPts val="500"/>
              </a:spcAft>
              <a:buAutoNum type="arabicPeriod"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摄像头检测：可以直接看到摄像头画面，表示摄像头功能正常。如果有多个摄像头，可以切换选择。</a:t>
            </a:r>
            <a:endParaRPr kumimoji="0" lang="en-US" altLang="zh-CN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  <a:p>
            <a:pPr marL="228600" lvl="0" indent="-228600" defTabSz="685800">
              <a:lnSpc>
                <a:spcPct val="150000"/>
              </a:lnSpc>
              <a:spcAft>
                <a:spcPts val="500"/>
              </a:spcAft>
              <a:buAutoNum type="arabicPeriod"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如果没有问题，点击检测成功，完成检测。</a:t>
            </a:r>
            <a:endParaRPr kumimoji="0" lang="en-US" altLang="zh-CN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  <a:p>
            <a:pPr marL="228600" lvl="0" indent="-228600" defTabSz="685800">
              <a:lnSpc>
                <a:spcPct val="150000"/>
              </a:lnSpc>
              <a:spcAft>
                <a:spcPts val="500"/>
              </a:spcAft>
              <a:buAutoNum type="arabicPeriod"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如果有问题，且不能自行解决，暂不要点击“检测失败”，可关闭窗口，点击“</a:t>
            </a: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在线客服</a:t>
            </a: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”寻求帮助。</a:t>
            </a:r>
            <a:endParaRPr kumimoji="0" lang="en-US" altLang="zh-CN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  <a:p>
            <a:pPr marL="228600" lvl="0" indent="-228600" defTabSz="685800">
              <a:lnSpc>
                <a:spcPct val="150000"/>
              </a:lnSpc>
              <a:spcAft>
                <a:spcPts val="500"/>
              </a:spcAft>
              <a:buAutoNum type="arabicPeriod"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如果仍不能解决问题，且不具备其他可更换的面试设备。点击</a:t>
            </a: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【</a:t>
            </a: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检测失败</a:t>
            </a: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】</a:t>
            </a: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，会有管理员联系你。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0685" y="1059295"/>
            <a:ext cx="4118571" cy="202680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86013" y="5887383"/>
            <a:ext cx="6641041" cy="791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>
              <a:lnSpc>
                <a:spcPct val="150000"/>
              </a:lnSpc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注意：请考生务必使用设备检测通过的电脑、设备、环境参加面试，以免发生不必要的故障，导致面试失败，影响面试结果。</a:t>
            </a:r>
          </a:p>
        </p:txBody>
      </p:sp>
      <p:sp>
        <p:nvSpPr>
          <p:cNvPr id="30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172993" y="178990"/>
            <a:ext cx="704850" cy="1089529"/>
          </a:xfrm>
        </p:spPr>
        <p:txBody>
          <a:bodyPr/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34" name="文本占位符 1"/>
          <p:cNvSpPr txBox="1"/>
          <p:nvPr/>
        </p:nvSpPr>
        <p:spPr>
          <a:xfrm>
            <a:off x="2933198" y="956301"/>
            <a:ext cx="5407820" cy="42354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/>
              <a:t>4.3  </a:t>
            </a:r>
            <a:r>
              <a:rPr lang="zh-CN" altLang="en-US" sz="2400" dirty="0"/>
              <a:t>设备检测</a:t>
            </a:r>
            <a:r>
              <a:rPr lang="zh-CN" altLang="en-US" sz="2400" dirty="0">
                <a:solidFill>
                  <a:srgbClr val="C00000"/>
                </a:solidFill>
              </a:rPr>
              <a:t>（非常重要）</a:t>
            </a:r>
          </a:p>
        </p:txBody>
      </p:sp>
      <p:sp>
        <p:nvSpPr>
          <p:cNvPr id="36" name="椭圆 35"/>
          <p:cNvSpPr/>
          <p:nvPr/>
        </p:nvSpPr>
        <p:spPr>
          <a:xfrm>
            <a:off x="9844866" y="2463404"/>
            <a:ext cx="459762" cy="45976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0094944" y="5776360"/>
            <a:ext cx="1512844" cy="34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14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这里有实时画面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9596761" y="4235580"/>
            <a:ext cx="2011027" cy="702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14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这里有蓝色音量条抖动</a:t>
            </a:r>
            <a:endParaRPr lang="en-US" altLang="zh-CN" sz="1400" b="1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14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且能听到自己说话回音</a:t>
            </a:r>
          </a:p>
        </p:txBody>
      </p:sp>
      <p:sp>
        <p:nvSpPr>
          <p:cNvPr id="39" name="箭头: 右 38"/>
          <p:cNvSpPr/>
          <p:nvPr/>
        </p:nvSpPr>
        <p:spPr>
          <a:xfrm rot="13132116">
            <a:off x="9304205" y="4345175"/>
            <a:ext cx="266330" cy="17755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箭头: 右 39"/>
          <p:cNvSpPr/>
          <p:nvPr/>
        </p:nvSpPr>
        <p:spPr>
          <a:xfrm rot="13132116">
            <a:off x="9802388" y="5707444"/>
            <a:ext cx="266330" cy="17755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占位符 1"/>
          <p:cNvSpPr txBox="1"/>
          <p:nvPr/>
        </p:nvSpPr>
        <p:spPr>
          <a:xfrm>
            <a:off x="2933197" y="307597"/>
            <a:ext cx="6322563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/>
              <a:t>系统全过程分解步骤说明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9568180" y="-59690"/>
            <a:ext cx="2515235" cy="1248410"/>
            <a:chOff x="15068" y="-94"/>
            <a:chExt cx="3961" cy="1966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745" b="100000" l="2317" r="992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68" y="-94"/>
              <a:ext cx="1923" cy="1966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文本框 23"/>
            <p:cNvSpPr txBox="1"/>
            <p:nvPr/>
          </p:nvSpPr>
          <p:spPr>
            <a:xfrm>
              <a:off x="16991" y="187"/>
              <a:ext cx="2038" cy="1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sz="2000" kern="0" dirty="0">
                  <a:solidFill>
                    <a:schemeClr val="accent5"/>
                  </a:solidFill>
                  <a:latin typeface="华文琥珀" panose="02010800040101010101" charset="-122"/>
                  <a:ea typeface="华文琥珀" panose="02010800040101010101" charset="-122"/>
                  <a:cs typeface="+mn-ea"/>
                  <a:sym typeface="+mn-lt"/>
                </a:rPr>
                <a:t>智周万物道济天下</a:t>
              </a:r>
            </a:p>
          </p:txBody>
        </p:sp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3df65701-1997-45dc-9f8a-063259ac7a51"/>
</p:tagLst>
</file>

<file path=ppt/theme/theme1.xml><?xml version="1.0" encoding="utf-8"?>
<a:theme xmlns:a="http://schemas.openxmlformats.org/drawingml/2006/main" name="Office 主题">
  <a:themeElements>
    <a:clrScheme name="自定义 3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59F59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lnSpc>
            <a:spcPct val="130000"/>
          </a:lnSpc>
          <a:defRPr sz="1400" dirty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lnSpc>
            <a:spcPct val="130000"/>
          </a:lnSpc>
          <a:spcBef>
            <a:spcPts val="600"/>
          </a:spcBef>
          <a:defRPr sz="1400" kern="0" dirty="0">
            <a:latin typeface="微软雅黑" panose="020B0503020204020204" pitchFamily="34" charset="-122"/>
            <a:ea typeface="微软雅黑" panose="020B0503020204020204" pitchFamily="34" charset="-122"/>
            <a:cs typeface="+mn-ea"/>
            <a:sym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1312</Words>
  <Application>Microsoft Office PowerPoint</Application>
  <PresentationFormat>宽屏</PresentationFormat>
  <Paragraphs>125</Paragraphs>
  <Slides>13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25" baseType="lpstr">
      <vt:lpstr>等线</vt:lpstr>
      <vt:lpstr>黑体</vt:lpstr>
      <vt:lpstr>华文琥珀</vt:lpstr>
      <vt:lpstr>宋体</vt:lpstr>
      <vt:lpstr>微软雅黑</vt:lpstr>
      <vt:lpstr>Arial</vt:lpstr>
      <vt:lpstr>Calibri</vt:lpstr>
      <vt:lpstr>Century Gothic</vt:lpstr>
      <vt:lpstr>Segoe UI Light</vt:lpstr>
      <vt:lpstr>Times New Roman</vt:lpstr>
      <vt:lpstr>Office 主题</vt:lpstr>
      <vt:lpstr>OfficePLUS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OfficePLUS</dc:creator>
  <cp:lastModifiedBy>li keyan</cp:lastModifiedBy>
  <cp:revision>204</cp:revision>
  <dcterms:created xsi:type="dcterms:W3CDTF">2015-08-18T02:51:00Z</dcterms:created>
  <dcterms:modified xsi:type="dcterms:W3CDTF">2022-03-18T08:15:32Z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v-yunxl@microsoft.com</vt:lpwstr>
  </property>
  <property fmtid="{D5CDD505-2E9C-101B-9397-08002B2CF9AE}" pid="5" name="MSIP_Label_f42aa342-8706-4288-bd11-ebb85995028c_SetDate">
    <vt:lpwstr>2017-12-19T12:28:54.8306583Z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  <property fmtid="{D5CDD505-2E9C-101B-9397-08002B2CF9AE}" pid="10" name="KSOProductBuildVer">
    <vt:lpwstr>2052-11.1.0.10700</vt:lpwstr>
  </property>
  <property fmtid="{D5CDD505-2E9C-101B-9397-08002B2CF9AE}" pid="11" name="ICV">
    <vt:lpwstr>126030B151A94F81BBFCF3F6A320E06D</vt:lpwstr>
  </property>
</Properties>
</file>